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6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1"/>
  </p:notesMasterIdLst>
  <p:sldIdLst>
    <p:sldId id="258" r:id="rId3"/>
    <p:sldId id="400" r:id="rId4"/>
    <p:sldId id="401" r:id="rId5"/>
    <p:sldId id="402" r:id="rId6"/>
    <p:sldId id="403" r:id="rId7"/>
    <p:sldId id="328" r:id="rId8"/>
    <p:sldId id="329" r:id="rId9"/>
    <p:sldId id="330" r:id="rId10"/>
    <p:sldId id="331" r:id="rId11"/>
    <p:sldId id="332" r:id="rId12"/>
    <p:sldId id="379" r:id="rId13"/>
    <p:sldId id="380" r:id="rId14"/>
    <p:sldId id="405" r:id="rId15"/>
    <p:sldId id="406" r:id="rId16"/>
    <p:sldId id="404" r:id="rId17"/>
    <p:sldId id="381" r:id="rId18"/>
    <p:sldId id="382" r:id="rId19"/>
    <p:sldId id="384" r:id="rId20"/>
    <p:sldId id="385" r:id="rId21"/>
    <p:sldId id="412" r:id="rId22"/>
    <p:sldId id="386" r:id="rId23"/>
    <p:sldId id="387" r:id="rId24"/>
    <p:sldId id="388" r:id="rId25"/>
    <p:sldId id="408" r:id="rId26"/>
    <p:sldId id="409" r:id="rId27"/>
    <p:sldId id="410" r:id="rId28"/>
    <p:sldId id="390" r:id="rId29"/>
    <p:sldId id="398" r:id="rId30"/>
    <p:sldId id="391" r:id="rId31"/>
    <p:sldId id="392" r:id="rId32"/>
    <p:sldId id="393" r:id="rId33"/>
    <p:sldId id="394" r:id="rId34"/>
    <p:sldId id="413" r:id="rId35"/>
    <p:sldId id="411" r:id="rId36"/>
    <p:sldId id="399" r:id="rId37"/>
    <p:sldId id="395" r:id="rId38"/>
    <p:sldId id="407" r:id="rId39"/>
    <p:sldId id="291" r:id="rId40"/>
  </p:sldIdLst>
  <p:sldSz cx="9144000" cy="6858000" type="screen4x3"/>
  <p:notesSz cx="6858000" cy="9144000"/>
  <p:custShowLst>
    <p:custShow name="fcdc" id="0">
      <p:sldLst/>
    </p:custShow>
    <p:custShow name="chest" id="1">
      <p:sldLst/>
    </p:custShow>
    <p:custShow name="دوقلو" id="2">
      <p:sldLst/>
    </p:custShow>
    <p:custShow name="clostrum" id="3">
      <p:sldLst>
        <p:sld r:id="rId9"/>
      </p:sldLst>
    </p:custShow>
    <p:custShow name="موانع" id="4">
      <p:sldLst/>
    </p:custShow>
    <p:custShow name="age" id="5">
      <p:sldLst/>
    </p:custShow>
    <p:custShow name="plan" id="6">
      <p:sldLst/>
    </p:custShow>
    <p:custShow name="گود لچ" id="7">
      <p:sldLst/>
    </p:custShow>
    <p:custShow name="kmc" id="8">
      <p:sldLst/>
    </p:custShow>
    <p:custShow name="kenare takht" id="9">
      <p:sldLst/>
    </p:custShow>
    <p:custShow name="Custom Show 1" id="10">
      <p:sldLst/>
    </p:custShow>
    <p:custShow name="hop" id="11">
      <p:sldLst/>
    </p:custShow>
    <p:custShow name="nnspic" id="12">
      <p:sldLst/>
    </p:custShow>
    <p:custShow name="مکیدن غیر تغذ" id="13">
      <p:sldLst>
        <p:sld r:id="rId25"/>
        <p:sld r:id="rId13"/>
        <p:sld r:id="rId14"/>
        <p:sld r:id="rId18"/>
      </p:sldLst>
    </p:custShow>
    <p:custShow name="پستانک" id="14">
      <p:sldLst/>
    </p:custShow>
    <p:custShow name="bottle" id="15">
      <p:sldLst/>
    </p:custShow>
    <p:custShow name="paci" id="16">
      <p:sldLst/>
    </p:custShow>
    <p:custShow name="1" id="17">
      <p:sldLst/>
    </p:custShow>
    <p:custShow name="2" id="18">
      <p:sldLst/>
    </p:custShow>
    <p:custShow name="3" id="19">
      <p:sldLst/>
    </p:custShow>
    <p:custShow name="readiness" id="20">
      <p:sldLst/>
    </p:custShow>
    <p:custShow name="4" id="21">
      <p:sldLst/>
    </p:custShow>
    <p:custShow name="hide 4" id="22">
      <p:sldLst/>
    </p:custShow>
    <p:custShow name="ئ1" id="23">
      <p:sldLst/>
    </p:custShow>
    <p:custShow name="nasalc  tub" id="24">
      <p:sldLst/>
    </p:custShow>
    <p:custShow name="fsc" id="25">
      <p:sldLst/>
    </p:custShow>
    <p:custShow name="کنار نوزاد" id="26">
      <p:sldLst>
        <p:sld r:id="rId17"/>
      </p:sldLst>
    </p:custShow>
    <p:custShow name="بوق دوچرخه" id="27">
      <p:sldLst>
        <p:sld r:id="rId2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797"/>
    <a:srgbClr val="297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1833" autoAdjust="0"/>
  </p:normalViewPr>
  <p:slideViewPr>
    <p:cSldViewPr>
      <p:cViewPr varScale="1">
        <p:scale>
          <a:sx n="65" d="100"/>
          <a:sy n="65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774CA-F66E-44A9-B618-B81F455D5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DC1CE4-86BB-4524-BFFD-9DAC19DC4188}">
      <dgm:prSet/>
      <dgm:spPr/>
      <dgm:t>
        <a:bodyPr/>
        <a:lstStyle/>
        <a:p>
          <a:pPr algn="ctr" rtl="1"/>
          <a:r>
            <a:rPr lang="fa-IR" b="1" dirty="0" smtClean="0">
              <a:cs typeface="B Nazanin" panose="00000400000000000000" pitchFamily="2" charset="-78"/>
            </a:rPr>
            <a:t>اهميت آموزش مادربراي دوشيدن شير</a:t>
          </a:r>
          <a:endParaRPr lang="en-US" dirty="0">
            <a:cs typeface="B Nazanin" panose="00000400000000000000" pitchFamily="2" charset="-78"/>
          </a:endParaRPr>
        </a:p>
      </dgm:t>
    </dgm:pt>
    <dgm:pt modelId="{D1E6DC12-CFB2-4ADA-8567-F117E61A17E3}" type="parTrans" cxnId="{C113092B-1B06-4D8E-9AC0-6393CEA35E27}">
      <dgm:prSet/>
      <dgm:spPr/>
      <dgm:t>
        <a:bodyPr/>
        <a:lstStyle/>
        <a:p>
          <a:endParaRPr lang="en-US"/>
        </a:p>
      </dgm:t>
    </dgm:pt>
    <dgm:pt modelId="{15B8A6E5-7A54-42C6-9C7B-47C0B1743355}" type="sibTrans" cxnId="{C113092B-1B06-4D8E-9AC0-6393CEA35E27}">
      <dgm:prSet/>
      <dgm:spPr/>
      <dgm:t>
        <a:bodyPr/>
        <a:lstStyle/>
        <a:p>
          <a:endParaRPr lang="en-US"/>
        </a:p>
      </dgm:t>
    </dgm:pt>
    <dgm:pt modelId="{84867DDE-6693-4C11-9E42-BBF925A94BEE}" type="pres">
      <dgm:prSet presAssocID="{C3D774CA-F66E-44A9-B618-B81F455D5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B01F61-54D3-4142-9016-C7ADC7DC0BB4}" type="pres">
      <dgm:prSet presAssocID="{7ADC1CE4-86BB-4524-BFFD-9DAC19DC41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6239B-F71F-43D8-BB13-47C445760603}" type="presOf" srcId="{7ADC1CE4-86BB-4524-BFFD-9DAC19DC4188}" destId="{20B01F61-54D3-4142-9016-C7ADC7DC0BB4}" srcOrd="0" destOrd="0" presId="urn:microsoft.com/office/officeart/2005/8/layout/vList2"/>
    <dgm:cxn modelId="{C113092B-1B06-4D8E-9AC0-6393CEA35E27}" srcId="{C3D774CA-F66E-44A9-B618-B81F455D57B4}" destId="{7ADC1CE4-86BB-4524-BFFD-9DAC19DC4188}" srcOrd="0" destOrd="0" parTransId="{D1E6DC12-CFB2-4ADA-8567-F117E61A17E3}" sibTransId="{15B8A6E5-7A54-42C6-9C7B-47C0B1743355}"/>
    <dgm:cxn modelId="{334EDA8E-2B7A-46CF-B063-795B6CD459C9}" type="presOf" srcId="{C3D774CA-F66E-44A9-B618-B81F455D57B4}" destId="{84867DDE-6693-4C11-9E42-BBF925A94BEE}" srcOrd="0" destOrd="0" presId="urn:microsoft.com/office/officeart/2005/8/layout/vList2"/>
    <dgm:cxn modelId="{18A60DAE-7D9C-4012-A91E-5611C492D891}" type="presParOf" srcId="{84867DDE-6693-4C11-9E42-BBF925A94BEE}" destId="{20B01F61-54D3-4142-9016-C7ADC7DC0B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BED4C4-E27C-4A64-9B39-B483FBBB93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F55BE8-323E-40DE-B488-1F2934DFCDC9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در چه مواردی شیرمادر باید دوشیده شود؟ </a:t>
          </a:r>
          <a:endParaRPr lang="en-US">
            <a:cs typeface="B Nazanin" panose="00000400000000000000" pitchFamily="2" charset="-78"/>
          </a:endParaRPr>
        </a:p>
      </dgm:t>
    </dgm:pt>
    <dgm:pt modelId="{BCFBF3D5-223E-4A45-AC7A-F84A255858CE}" type="parTrans" cxnId="{61BBBE66-7FB7-472A-8AEA-F12E48DA4771}">
      <dgm:prSet/>
      <dgm:spPr/>
      <dgm:t>
        <a:bodyPr/>
        <a:lstStyle/>
        <a:p>
          <a:endParaRPr lang="en-US"/>
        </a:p>
      </dgm:t>
    </dgm:pt>
    <dgm:pt modelId="{E07E5538-42A5-4958-8288-049F6777E528}" type="sibTrans" cxnId="{61BBBE66-7FB7-472A-8AEA-F12E48DA4771}">
      <dgm:prSet/>
      <dgm:spPr/>
      <dgm:t>
        <a:bodyPr/>
        <a:lstStyle/>
        <a:p>
          <a:endParaRPr lang="en-US"/>
        </a:p>
      </dgm:t>
    </dgm:pt>
    <dgm:pt modelId="{4A5BAF42-13C7-40AF-8160-72E79C02AAF1}" type="pres">
      <dgm:prSet presAssocID="{75BED4C4-E27C-4A64-9B39-B483FBBB9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52D973-2BA0-45BD-AD94-6BF6C7B0B14D}" type="pres">
      <dgm:prSet presAssocID="{C6F55BE8-323E-40DE-B488-1F2934DFCD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E7D54-8766-4E42-83C6-C1717FC4AD71}" type="presOf" srcId="{C6F55BE8-323E-40DE-B488-1F2934DFCDC9}" destId="{9052D973-2BA0-45BD-AD94-6BF6C7B0B14D}" srcOrd="0" destOrd="0" presId="urn:microsoft.com/office/officeart/2005/8/layout/vList2"/>
    <dgm:cxn modelId="{61BBBE66-7FB7-472A-8AEA-F12E48DA4771}" srcId="{75BED4C4-E27C-4A64-9B39-B483FBBB933F}" destId="{C6F55BE8-323E-40DE-B488-1F2934DFCDC9}" srcOrd="0" destOrd="0" parTransId="{BCFBF3D5-223E-4A45-AC7A-F84A255858CE}" sibTransId="{E07E5538-42A5-4958-8288-049F6777E528}"/>
    <dgm:cxn modelId="{AC3AFE1D-3936-45B4-BB17-C5706600E887}" type="presOf" srcId="{75BED4C4-E27C-4A64-9B39-B483FBBB933F}" destId="{4A5BAF42-13C7-40AF-8160-72E79C02AAF1}" srcOrd="0" destOrd="0" presId="urn:microsoft.com/office/officeart/2005/8/layout/vList2"/>
    <dgm:cxn modelId="{CD124D29-31A7-4FF8-B56B-368B6DDDAC26}" type="presParOf" srcId="{4A5BAF42-13C7-40AF-8160-72E79C02AAF1}" destId="{9052D973-2BA0-45BD-AD94-6BF6C7B0B1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F0C905-A5B2-43B4-BA4E-216A375B3E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422BF0-DDB9-444C-9043-8E138D9705EE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در چه مواردی شیرمادر باید دوشیده شود؟ </a:t>
          </a:r>
          <a:endParaRPr lang="en-US">
            <a:cs typeface="B Nazanin" panose="00000400000000000000" pitchFamily="2" charset="-78"/>
          </a:endParaRPr>
        </a:p>
      </dgm:t>
    </dgm:pt>
    <dgm:pt modelId="{E666AF58-E2B4-4E01-B296-43BC4986DA66}" type="parTrans" cxnId="{EF5249E1-7CDF-4823-BAC9-B66FCC345722}">
      <dgm:prSet/>
      <dgm:spPr/>
      <dgm:t>
        <a:bodyPr/>
        <a:lstStyle/>
        <a:p>
          <a:endParaRPr lang="en-US"/>
        </a:p>
      </dgm:t>
    </dgm:pt>
    <dgm:pt modelId="{79E59BAE-A21B-497E-AC66-76762FB536E5}" type="sibTrans" cxnId="{EF5249E1-7CDF-4823-BAC9-B66FCC345722}">
      <dgm:prSet/>
      <dgm:spPr/>
      <dgm:t>
        <a:bodyPr/>
        <a:lstStyle/>
        <a:p>
          <a:endParaRPr lang="en-US"/>
        </a:p>
      </dgm:t>
    </dgm:pt>
    <dgm:pt modelId="{4976EFAD-91CB-47CC-BEAA-90FBAA27A34D}" type="pres">
      <dgm:prSet presAssocID="{C8F0C905-A5B2-43B4-BA4E-216A375B3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85B93-9A8D-46EC-B6B0-5E66D148E438}" type="pres">
      <dgm:prSet presAssocID="{6D422BF0-DDB9-444C-9043-8E138D9705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5249E1-7CDF-4823-BAC9-B66FCC345722}" srcId="{C8F0C905-A5B2-43B4-BA4E-216A375B3E64}" destId="{6D422BF0-DDB9-444C-9043-8E138D9705EE}" srcOrd="0" destOrd="0" parTransId="{E666AF58-E2B4-4E01-B296-43BC4986DA66}" sibTransId="{79E59BAE-A21B-497E-AC66-76762FB536E5}"/>
    <dgm:cxn modelId="{9D0212F8-15E8-460B-9461-9E12F188B4C7}" type="presOf" srcId="{C8F0C905-A5B2-43B4-BA4E-216A375B3E64}" destId="{4976EFAD-91CB-47CC-BEAA-90FBAA27A34D}" srcOrd="0" destOrd="0" presId="urn:microsoft.com/office/officeart/2005/8/layout/vList2"/>
    <dgm:cxn modelId="{25F51964-FD00-4BAB-B2E9-B0505B8C318E}" type="presOf" srcId="{6D422BF0-DDB9-444C-9043-8E138D9705EE}" destId="{29D85B93-9A8D-46EC-B6B0-5E66D148E438}" srcOrd="0" destOrd="0" presId="urn:microsoft.com/office/officeart/2005/8/layout/vList2"/>
    <dgm:cxn modelId="{4B9B7755-2AC2-4989-8BB1-C65032D16419}" type="presParOf" srcId="{4976EFAD-91CB-47CC-BEAA-90FBAA27A34D}" destId="{29D85B93-9A8D-46EC-B6B0-5E66D148E4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D13548-196C-4F24-B0F0-60B5ED7E7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91EF4-3FE5-4FE7-B467-2FBFFF52D637}">
      <dgm:prSet custT="1"/>
      <dgm:spPr/>
      <dgm:t>
        <a:bodyPr/>
        <a:lstStyle/>
        <a:p>
          <a:pPr algn="ctr" rtl="1"/>
          <a:r>
            <a:rPr lang="fa-IR" sz="4400" b="1" dirty="0" smtClean="0">
              <a:cs typeface="B Nazanin" panose="00000400000000000000" pitchFamily="2" charset="-78"/>
            </a:rPr>
            <a:t>درشيردوشي</a:t>
          </a:r>
          <a:endParaRPr lang="en-US" sz="4400" dirty="0">
            <a:cs typeface="B Nazanin" panose="00000400000000000000" pitchFamily="2" charset="-78"/>
          </a:endParaRPr>
        </a:p>
      </dgm:t>
    </dgm:pt>
    <dgm:pt modelId="{EB3E6E3E-0749-4C8C-B7AC-A3B72B7AB520}" type="parTrans" cxnId="{596C20E5-7E9A-484E-A54E-35329159B939}">
      <dgm:prSet/>
      <dgm:spPr/>
      <dgm:t>
        <a:bodyPr/>
        <a:lstStyle/>
        <a:p>
          <a:endParaRPr lang="en-US"/>
        </a:p>
      </dgm:t>
    </dgm:pt>
    <dgm:pt modelId="{D39EFBB9-107F-468A-A387-A1BB2BE7A335}" type="sibTrans" cxnId="{596C20E5-7E9A-484E-A54E-35329159B939}">
      <dgm:prSet/>
      <dgm:spPr/>
      <dgm:t>
        <a:bodyPr/>
        <a:lstStyle/>
        <a:p>
          <a:endParaRPr lang="en-US"/>
        </a:p>
      </dgm:t>
    </dgm:pt>
    <dgm:pt modelId="{3EA19848-F8FE-4FB4-89DF-696707D6CFF3}" type="pres">
      <dgm:prSet presAssocID="{C3D13548-196C-4F24-B0F0-60B5ED7E7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C2229-D2EA-4231-8C8B-06C790819B09}" type="pres">
      <dgm:prSet presAssocID="{83C91EF4-3FE5-4FE7-B467-2FBFFF52D637}" presName="parentText" presStyleLbl="node1" presStyleIdx="0" presStyleCnt="1" custScaleY="1709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40778-BDD8-4791-B3AC-7018ED8334BD}" type="presOf" srcId="{83C91EF4-3FE5-4FE7-B467-2FBFFF52D637}" destId="{DE2C2229-D2EA-4231-8C8B-06C790819B09}" srcOrd="0" destOrd="0" presId="urn:microsoft.com/office/officeart/2005/8/layout/vList2"/>
    <dgm:cxn modelId="{596C20E5-7E9A-484E-A54E-35329159B939}" srcId="{C3D13548-196C-4F24-B0F0-60B5ED7E75D8}" destId="{83C91EF4-3FE5-4FE7-B467-2FBFFF52D637}" srcOrd="0" destOrd="0" parTransId="{EB3E6E3E-0749-4C8C-B7AC-A3B72B7AB520}" sibTransId="{D39EFBB9-107F-468A-A387-A1BB2BE7A335}"/>
    <dgm:cxn modelId="{4D38B6AD-95D2-402B-A09A-67F5B2B7F938}" type="presOf" srcId="{C3D13548-196C-4F24-B0F0-60B5ED7E75D8}" destId="{3EA19848-F8FE-4FB4-89DF-696707D6CFF3}" srcOrd="0" destOrd="0" presId="urn:microsoft.com/office/officeart/2005/8/layout/vList2"/>
    <dgm:cxn modelId="{C0CAD5CD-A836-439B-B7D7-C0E0F423280E}" type="presParOf" srcId="{3EA19848-F8FE-4FB4-89DF-696707D6CFF3}" destId="{DE2C2229-D2EA-4231-8C8B-06C790819B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306119-B83C-4623-B304-25F7FBE716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8C365-5376-47F1-B641-6061088140E8}">
      <dgm:prSet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آمادگی قبلی برای دوشیدن شیر:</a:t>
          </a:r>
          <a:r>
            <a:rPr lang="en-US" sz="2800" b="1" dirty="0" smtClean="0">
              <a:cs typeface="B Nazanin" panose="00000400000000000000" pitchFamily="2" charset="-78"/>
            </a:rPr>
            <a:t> </a:t>
          </a:r>
          <a:r>
            <a:rPr lang="fa-IR" sz="2800" b="1" dirty="0" smtClean="0">
              <a:cs typeface="B Nazanin" panose="00000400000000000000" pitchFamily="2" charset="-78"/>
            </a:rPr>
            <a:t>تحریک رفلکس اکسی توسین </a:t>
          </a:r>
          <a:endParaRPr lang="en-US" sz="2800" dirty="0">
            <a:cs typeface="B Nazanin" panose="00000400000000000000" pitchFamily="2" charset="-78"/>
          </a:endParaRPr>
        </a:p>
      </dgm:t>
    </dgm:pt>
    <dgm:pt modelId="{5CB6B19D-74A8-4453-ADA7-DDF5621BF650}" type="parTrans" cxnId="{6CCB739C-1B25-43A3-BD46-48123081B372}">
      <dgm:prSet/>
      <dgm:spPr/>
      <dgm:t>
        <a:bodyPr/>
        <a:lstStyle/>
        <a:p>
          <a:endParaRPr lang="en-US"/>
        </a:p>
      </dgm:t>
    </dgm:pt>
    <dgm:pt modelId="{3776650F-3DA7-4BBC-AB3B-2A998D5EED92}" type="sibTrans" cxnId="{6CCB739C-1B25-43A3-BD46-48123081B372}">
      <dgm:prSet/>
      <dgm:spPr/>
      <dgm:t>
        <a:bodyPr/>
        <a:lstStyle/>
        <a:p>
          <a:endParaRPr lang="en-US"/>
        </a:p>
      </dgm:t>
    </dgm:pt>
    <dgm:pt modelId="{28B30A3A-273E-40A4-85CB-7BB76CDD8C2B}" type="pres">
      <dgm:prSet presAssocID="{C4306119-B83C-4623-B304-25F7FBE716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04969-72C2-44C1-88D0-37D0F7928F2A}" type="pres">
      <dgm:prSet presAssocID="{06C8C365-5376-47F1-B641-6061088140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92610C-D0AE-4A25-B12B-96B7E2A6B296}" type="presOf" srcId="{06C8C365-5376-47F1-B641-6061088140E8}" destId="{22004969-72C2-44C1-88D0-37D0F7928F2A}" srcOrd="0" destOrd="0" presId="urn:microsoft.com/office/officeart/2005/8/layout/vList2"/>
    <dgm:cxn modelId="{6CCB739C-1B25-43A3-BD46-48123081B372}" srcId="{C4306119-B83C-4623-B304-25F7FBE716E4}" destId="{06C8C365-5376-47F1-B641-6061088140E8}" srcOrd="0" destOrd="0" parTransId="{5CB6B19D-74A8-4453-ADA7-DDF5621BF650}" sibTransId="{3776650F-3DA7-4BBC-AB3B-2A998D5EED92}"/>
    <dgm:cxn modelId="{D2C89CDA-9CC7-43F0-867A-478FBE5BFA01}" type="presOf" srcId="{C4306119-B83C-4623-B304-25F7FBE716E4}" destId="{28B30A3A-273E-40A4-85CB-7BB76CDD8C2B}" srcOrd="0" destOrd="0" presId="urn:microsoft.com/office/officeart/2005/8/layout/vList2"/>
    <dgm:cxn modelId="{CA0604DB-A8AA-4D18-9BCD-7A8BF0987309}" type="presParOf" srcId="{28B30A3A-273E-40A4-85CB-7BB76CDD8C2B}" destId="{22004969-72C2-44C1-88D0-37D0F7928F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C1E9D8-FDDD-4A41-8347-66D11E8FA5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F2F563-67A6-4608-A3FA-369789384606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چند نكته  مهم  در شیردوشی با دست :</a:t>
          </a:r>
          <a:endParaRPr lang="en-US">
            <a:cs typeface="B Nazanin" panose="00000400000000000000" pitchFamily="2" charset="-78"/>
          </a:endParaRPr>
        </a:p>
      </dgm:t>
    </dgm:pt>
    <dgm:pt modelId="{CD0EAB08-B2C3-44C2-BE01-C13AAEAAB571}" type="parTrans" cxnId="{38021A45-1DA3-4795-94A0-D59261CE7D70}">
      <dgm:prSet/>
      <dgm:spPr/>
      <dgm:t>
        <a:bodyPr/>
        <a:lstStyle/>
        <a:p>
          <a:endParaRPr lang="en-US"/>
        </a:p>
      </dgm:t>
    </dgm:pt>
    <dgm:pt modelId="{DDB3867A-4E20-402A-8B22-1FAC1BDE84E7}" type="sibTrans" cxnId="{38021A45-1DA3-4795-94A0-D59261CE7D70}">
      <dgm:prSet/>
      <dgm:spPr/>
      <dgm:t>
        <a:bodyPr/>
        <a:lstStyle/>
        <a:p>
          <a:endParaRPr lang="en-US"/>
        </a:p>
      </dgm:t>
    </dgm:pt>
    <dgm:pt modelId="{8D2114C0-9AC5-4861-BC0B-7E915F5A4CA0}" type="pres">
      <dgm:prSet presAssocID="{14C1E9D8-FDDD-4A41-8347-66D11E8FA5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CBF0F-00B8-4C8F-AB9D-CFE0CF033E46}" type="pres">
      <dgm:prSet presAssocID="{CBF2F563-67A6-4608-A3FA-3697893846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21A45-1DA3-4795-94A0-D59261CE7D70}" srcId="{14C1E9D8-FDDD-4A41-8347-66D11E8FA585}" destId="{CBF2F563-67A6-4608-A3FA-369789384606}" srcOrd="0" destOrd="0" parTransId="{CD0EAB08-B2C3-44C2-BE01-C13AAEAAB571}" sibTransId="{DDB3867A-4E20-402A-8B22-1FAC1BDE84E7}"/>
    <dgm:cxn modelId="{EB2C731F-F097-4AEF-AC59-E411B9BF38FF}" type="presOf" srcId="{14C1E9D8-FDDD-4A41-8347-66D11E8FA585}" destId="{8D2114C0-9AC5-4861-BC0B-7E915F5A4CA0}" srcOrd="0" destOrd="0" presId="urn:microsoft.com/office/officeart/2005/8/layout/vList2"/>
    <dgm:cxn modelId="{5CBB940C-7F6A-4A56-A7B4-1ABDFCCEB847}" type="presOf" srcId="{CBF2F563-67A6-4608-A3FA-369789384606}" destId="{5DBCBF0F-00B8-4C8F-AB9D-CFE0CF033E46}" srcOrd="0" destOrd="0" presId="urn:microsoft.com/office/officeart/2005/8/layout/vList2"/>
    <dgm:cxn modelId="{007BCC41-4BF9-4C4E-BECA-6DAD19397A70}" type="presParOf" srcId="{8D2114C0-9AC5-4861-BC0B-7E915F5A4CA0}" destId="{5DBCBF0F-00B8-4C8F-AB9D-CFE0CF033E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9FDD3C-9BFB-4072-9AD6-82AA4EDE42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F84AD0-5961-4C58-9C80-3652E756A502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چند نكته  مهم  در شیردوشی با دست :</a:t>
          </a:r>
          <a:endParaRPr lang="en-US">
            <a:cs typeface="B Nazanin" panose="00000400000000000000" pitchFamily="2" charset="-78"/>
          </a:endParaRPr>
        </a:p>
      </dgm:t>
    </dgm:pt>
    <dgm:pt modelId="{36DCA338-D65C-41BB-B2B0-F53FC91717A5}" type="parTrans" cxnId="{92969CDE-A7D2-4DDB-937E-A3A0DCB68FD1}">
      <dgm:prSet/>
      <dgm:spPr/>
      <dgm:t>
        <a:bodyPr/>
        <a:lstStyle/>
        <a:p>
          <a:endParaRPr lang="en-US"/>
        </a:p>
      </dgm:t>
    </dgm:pt>
    <dgm:pt modelId="{3A88020A-8A7D-40F1-AF49-8148BDA6B77E}" type="sibTrans" cxnId="{92969CDE-A7D2-4DDB-937E-A3A0DCB68FD1}">
      <dgm:prSet/>
      <dgm:spPr/>
      <dgm:t>
        <a:bodyPr/>
        <a:lstStyle/>
        <a:p>
          <a:endParaRPr lang="en-US"/>
        </a:p>
      </dgm:t>
    </dgm:pt>
    <dgm:pt modelId="{834B6EEC-84D1-4A65-9B9E-BC15E28EBC6F}" type="pres">
      <dgm:prSet presAssocID="{749FDD3C-9BFB-4072-9AD6-82AA4EDE42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37E4E-AAE1-4FD7-B62B-1E3E2D68C02B}" type="pres">
      <dgm:prSet presAssocID="{E0F84AD0-5961-4C58-9C80-3652E756A5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90E1DD-B101-449E-9360-0055673E0025}" type="presOf" srcId="{E0F84AD0-5961-4C58-9C80-3652E756A502}" destId="{E0C37E4E-AAE1-4FD7-B62B-1E3E2D68C02B}" srcOrd="0" destOrd="0" presId="urn:microsoft.com/office/officeart/2005/8/layout/vList2"/>
    <dgm:cxn modelId="{908403BE-9471-4D56-B284-B047C1DCF49F}" type="presOf" srcId="{749FDD3C-9BFB-4072-9AD6-82AA4EDE4203}" destId="{834B6EEC-84D1-4A65-9B9E-BC15E28EBC6F}" srcOrd="0" destOrd="0" presId="urn:microsoft.com/office/officeart/2005/8/layout/vList2"/>
    <dgm:cxn modelId="{92969CDE-A7D2-4DDB-937E-A3A0DCB68FD1}" srcId="{749FDD3C-9BFB-4072-9AD6-82AA4EDE4203}" destId="{E0F84AD0-5961-4C58-9C80-3652E756A502}" srcOrd="0" destOrd="0" parTransId="{36DCA338-D65C-41BB-B2B0-F53FC91717A5}" sibTransId="{3A88020A-8A7D-40F1-AF49-8148BDA6B77E}"/>
    <dgm:cxn modelId="{733D155C-956B-4706-AF5E-9AF9B0581279}" type="presParOf" srcId="{834B6EEC-84D1-4A65-9B9E-BC15E28EBC6F}" destId="{E0C37E4E-AAE1-4FD7-B62B-1E3E2D68C0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6EFA106-BB35-4F94-BB22-CF61817E60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0EDB48-7441-459D-8867-E8C8E8266690}">
      <dgm:prSet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روش های دوشیدن شیر</a:t>
          </a:r>
          <a:endParaRPr lang="en-US" dirty="0">
            <a:cs typeface="B Nazanin" panose="00000400000000000000" pitchFamily="2" charset="-78"/>
          </a:endParaRPr>
        </a:p>
      </dgm:t>
    </dgm:pt>
    <dgm:pt modelId="{A2B9C3DC-9697-483B-921D-5D18BB14C0AC}" type="parTrans" cxnId="{1C52B526-3073-43C7-A745-45B6541502E0}">
      <dgm:prSet/>
      <dgm:spPr/>
      <dgm:t>
        <a:bodyPr/>
        <a:lstStyle/>
        <a:p>
          <a:endParaRPr lang="en-US"/>
        </a:p>
      </dgm:t>
    </dgm:pt>
    <dgm:pt modelId="{6AA4CA15-5F4D-455A-B046-6748BFBC9F2D}" type="sibTrans" cxnId="{1C52B526-3073-43C7-A745-45B6541502E0}">
      <dgm:prSet/>
      <dgm:spPr/>
      <dgm:t>
        <a:bodyPr/>
        <a:lstStyle/>
        <a:p>
          <a:endParaRPr lang="en-US"/>
        </a:p>
      </dgm:t>
    </dgm:pt>
    <dgm:pt modelId="{90B66781-C913-471D-850F-1AA6FEC8D99F}" type="pres">
      <dgm:prSet presAssocID="{A6EFA106-BB35-4F94-BB22-CF61817E60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3DD977-6198-4209-8535-3DF2F23F5B0D}" type="pres">
      <dgm:prSet presAssocID="{8F0EDB48-7441-459D-8867-E8C8E82666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6DE7B-7880-4338-ABB2-526349A9C401}" type="presOf" srcId="{A6EFA106-BB35-4F94-BB22-CF61817E60C1}" destId="{90B66781-C913-471D-850F-1AA6FEC8D99F}" srcOrd="0" destOrd="0" presId="urn:microsoft.com/office/officeart/2005/8/layout/vList2"/>
    <dgm:cxn modelId="{1C52B526-3073-43C7-A745-45B6541502E0}" srcId="{A6EFA106-BB35-4F94-BB22-CF61817E60C1}" destId="{8F0EDB48-7441-459D-8867-E8C8E8266690}" srcOrd="0" destOrd="0" parTransId="{A2B9C3DC-9697-483B-921D-5D18BB14C0AC}" sibTransId="{6AA4CA15-5F4D-455A-B046-6748BFBC9F2D}"/>
    <dgm:cxn modelId="{3C648DBA-9E30-4845-AF0C-1B4A237B5029}" type="presOf" srcId="{8F0EDB48-7441-459D-8867-E8C8E8266690}" destId="{FB3DD977-6198-4209-8535-3DF2F23F5B0D}" srcOrd="0" destOrd="0" presId="urn:microsoft.com/office/officeart/2005/8/layout/vList2"/>
    <dgm:cxn modelId="{2008EAA4-7B61-48F3-A311-4C58B2207B99}" type="presParOf" srcId="{90B66781-C913-471D-850F-1AA6FEC8D99F}" destId="{FB3DD977-6198-4209-8535-3DF2F23F5B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ECAEA8-CE63-4CE3-B7CB-C63FF567B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8250E3-E4B7-4F09-A88E-783F581340F0}">
      <dgm:prSet/>
      <dgm:spPr/>
      <dgm:t>
        <a:bodyPr/>
        <a:lstStyle/>
        <a:p>
          <a:pPr algn="ctr" rtl="1"/>
          <a:r>
            <a:rPr lang="fa-IR" b="1" dirty="0" smtClean="0">
              <a:cs typeface="B Nazanin" panose="00000400000000000000" pitchFamily="2" charset="-78"/>
            </a:rPr>
            <a:t>دوشیدن با دست</a:t>
          </a:r>
          <a:endParaRPr lang="en-US" dirty="0">
            <a:cs typeface="B Nazanin" panose="00000400000000000000" pitchFamily="2" charset="-78"/>
          </a:endParaRPr>
        </a:p>
      </dgm:t>
    </dgm:pt>
    <dgm:pt modelId="{65307276-572B-40BA-AC02-2F63D6BADD73}" type="parTrans" cxnId="{11F3DFFE-53CA-4E62-B030-2DBA4FC322A6}">
      <dgm:prSet/>
      <dgm:spPr/>
      <dgm:t>
        <a:bodyPr/>
        <a:lstStyle/>
        <a:p>
          <a:endParaRPr lang="en-US"/>
        </a:p>
      </dgm:t>
    </dgm:pt>
    <dgm:pt modelId="{FBEE0376-BEBF-4210-90AA-BC4F64C6ECB8}" type="sibTrans" cxnId="{11F3DFFE-53CA-4E62-B030-2DBA4FC322A6}">
      <dgm:prSet/>
      <dgm:spPr/>
      <dgm:t>
        <a:bodyPr/>
        <a:lstStyle/>
        <a:p>
          <a:endParaRPr lang="en-US"/>
        </a:p>
      </dgm:t>
    </dgm:pt>
    <dgm:pt modelId="{7AA1C1A0-E67E-4BC3-9320-6DAFE8AA8CDD}" type="pres">
      <dgm:prSet presAssocID="{81ECAEA8-CE63-4CE3-B7CB-C63FF567B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A34B0-9E0F-428C-A960-A92317D5303B}" type="pres">
      <dgm:prSet presAssocID="{A58250E3-E4B7-4F09-A88E-783F581340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729D93-CF04-4A39-BBD6-C36270577975}" type="presOf" srcId="{81ECAEA8-CE63-4CE3-B7CB-C63FF567B5CD}" destId="{7AA1C1A0-E67E-4BC3-9320-6DAFE8AA8CDD}" srcOrd="0" destOrd="0" presId="urn:microsoft.com/office/officeart/2005/8/layout/vList2"/>
    <dgm:cxn modelId="{11F3DFFE-53CA-4E62-B030-2DBA4FC322A6}" srcId="{81ECAEA8-CE63-4CE3-B7CB-C63FF567B5CD}" destId="{A58250E3-E4B7-4F09-A88E-783F581340F0}" srcOrd="0" destOrd="0" parTransId="{65307276-572B-40BA-AC02-2F63D6BADD73}" sibTransId="{FBEE0376-BEBF-4210-90AA-BC4F64C6ECB8}"/>
    <dgm:cxn modelId="{52213946-A3F1-43DA-9250-51E9311F6224}" type="presOf" srcId="{A58250E3-E4B7-4F09-A88E-783F581340F0}" destId="{E2BA34B0-9E0F-428C-A960-A92317D5303B}" srcOrd="0" destOrd="0" presId="urn:microsoft.com/office/officeart/2005/8/layout/vList2"/>
    <dgm:cxn modelId="{510A166C-167F-4487-95E2-C902E80A0EB0}" type="presParOf" srcId="{7AA1C1A0-E67E-4BC3-9320-6DAFE8AA8CDD}" destId="{E2BA34B0-9E0F-428C-A960-A92317D530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627D2C-301D-4F51-8698-F824103844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2EDB6-33C8-45A3-B822-9ABE72EB662B}">
      <dgm:prSet custT="1"/>
      <dgm:spPr/>
      <dgm:t>
        <a:bodyPr/>
        <a:lstStyle/>
        <a:p>
          <a:pPr algn="ctr" rtl="0"/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B Nazanin"/>
            </a:rPr>
            <a:t>شیردوشی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B Nazanin"/>
            </a:rPr>
            <a:t> با دست</a:t>
          </a:r>
          <a:endParaRPr lang="en-US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6A270311-8EB8-433E-AE32-D28E55BE8B3F}" type="parTrans" cxnId="{5D6FB8ED-23F8-4A19-A06F-DF00AA985D00}">
      <dgm:prSet/>
      <dgm:spPr/>
      <dgm:t>
        <a:bodyPr/>
        <a:lstStyle/>
        <a:p>
          <a:endParaRPr lang="en-US" sz="2400"/>
        </a:p>
      </dgm:t>
    </dgm:pt>
    <dgm:pt modelId="{EFB39705-719E-410A-9E64-88F9C50679EF}" type="sibTrans" cxnId="{5D6FB8ED-23F8-4A19-A06F-DF00AA985D00}">
      <dgm:prSet/>
      <dgm:spPr/>
      <dgm:t>
        <a:bodyPr/>
        <a:lstStyle/>
        <a:p>
          <a:endParaRPr lang="en-US" sz="2400"/>
        </a:p>
      </dgm:t>
    </dgm:pt>
    <dgm:pt modelId="{FB80C8AF-006B-47CA-99F0-F7A6E22DC1C9}" type="pres">
      <dgm:prSet presAssocID="{1C627D2C-301D-4F51-8698-F82410384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786DD-A9A6-4E96-A16E-3A6F65D47054}" type="pres">
      <dgm:prSet presAssocID="{EFD2EDB6-33C8-45A3-B822-9ABE72EB662B}" presName="parentText" presStyleLbl="node1" presStyleIdx="0" presStyleCnt="1" custScaleY="348612" custLinFactNeighborX="126" custLinFactNeighborY="61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FB8ED-23F8-4A19-A06F-DF00AA985D00}" srcId="{1C627D2C-301D-4F51-8698-F82410384408}" destId="{EFD2EDB6-33C8-45A3-B822-9ABE72EB662B}" srcOrd="0" destOrd="0" parTransId="{6A270311-8EB8-433E-AE32-D28E55BE8B3F}" sibTransId="{EFB39705-719E-410A-9E64-88F9C50679EF}"/>
    <dgm:cxn modelId="{9BA1E4FB-E972-4990-8DF0-1F099ED1EBA6}" type="presOf" srcId="{1C627D2C-301D-4F51-8698-F82410384408}" destId="{FB80C8AF-006B-47CA-99F0-F7A6E22DC1C9}" srcOrd="0" destOrd="0" presId="urn:microsoft.com/office/officeart/2005/8/layout/vList2"/>
    <dgm:cxn modelId="{77444D63-E4EC-4016-9398-7D5465DA46C7}" type="presOf" srcId="{EFD2EDB6-33C8-45A3-B822-9ABE72EB662B}" destId="{41B786DD-A9A6-4E96-A16E-3A6F65D47054}" srcOrd="0" destOrd="0" presId="urn:microsoft.com/office/officeart/2005/8/layout/vList2"/>
    <dgm:cxn modelId="{B6F04B41-9584-4797-983C-EE419821CE45}" type="presParOf" srcId="{FB80C8AF-006B-47CA-99F0-F7A6E22DC1C9}" destId="{41B786DD-A9A6-4E96-A16E-3A6F65D470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C29DC5-97C2-4C20-B3B6-831800A7F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FA5CC-B746-4C90-B351-BB26FA4D71B1}">
      <dgm:prSet/>
      <dgm:spPr/>
      <dgm:t>
        <a:bodyPr/>
        <a:lstStyle/>
        <a:p>
          <a:pPr algn="ctr" rtl="1"/>
          <a:r>
            <a:rPr lang="fa-IR" b="1" dirty="0" smtClean="0">
              <a:cs typeface="B Nazanin" panose="00000400000000000000" pitchFamily="2" charset="-78"/>
            </a:rPr>
            <a:t>راهنمای دوشیدن شیر با دست</a:t>
          </a:r>
          <a:endParaRPr lang="en-US" dirty="0"/>
        </a:p>
      </dgm:t>
    </dgm:pt>
    <dgm:pt modelId="{A872B49C-1B65-4679-9C41-5BEE26489602}" type="parTrans" cxnId="{A2EB35A2-5866-4C4B-9CF9-7DDD8742903A}">
      <dgm:prSet/>
      <dgm:spPr/>
      <dgm:t>
        <a:bodyPr/>
        <a:lstStyle/>
        <a:p>
          <a:pPr algn="ctr"/>
          <a:endParaRPr lang="en-US"/>
        </a:p>
      </dgm:t>
    </dgm:pt>
    <dgm:pt modelId="{0453983E-1C08-4AB4-BE54-4D0FB5419746}" type="sibTrans" cxnId="{A2EB35A2-5866-4C4B-9CF9-7DDD8742903A}">
      <dgm:prSet/>
      <dgm:spPr/>
      <dgm:t>
        <a:bodyPr/>
        <a:lstStyle/>
        <a:p>
          <a:pPr algn="ctr"/>
          <a:endParaRPr lang="en-US"/>
        </a:p>
      </dgm:t>
    </dgm:pt>
    <dgm:pt modelId="{160DA6F1-1758-43C9-A92B-99DE359D75E5}" type="pres">
      <dgm:prSet presAssocID="{B5C29DC5-97C2-4C20-B3B6-831800A7F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99CEE-8B0C-4CDF-B33F-9E81D37B6369}" type="pres">
      <dgm:prSet presAssocID="{F6BFA5CC-B746-4C90-B351-BB26FA4D71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6D6A96-F752-45AE-97FB-C27D2012BFB6}" type="presOf" srcId="{F6BFA5CC-B746-4C90-B351-BB26FA4D71B1}" destId="{B5799CEE-8B0C-4CDF-B33F-9E81D37B6369}" srcOrd="0" destOrd="0" presId="urn:microsoft.com/office/officeart/2005/8/layout/vList2"/>
    <dgm:cxn modelId="{EBE80D15-917F-4703-B1C2-4CD559D545D5}" type="presOf" srcId="{B5C29DC5-97C2-4C20-B3B6-831800A7F4A0}" destId="{160DA6F1-1758-43C9-A92B-99DE359D75E5}" srcOrd="0" destOrd="0" presId="urn:microsoft.com/office/officeart/2005/8/layout/vList2"/>
    <dgm:cxn modelId="{A2EB35A2-5866-4C4B-9CF9-7DDD8742903A}" srcId="{B5C29DC5-97C2-4C20-B3B6-831800A7F4A0}" destId="{F6BFA5CC-B746-4C90-B351-BB26FA4D71B1}" srcOrd="0" destOrd="0" parTransId="{A872B49C-1B65-4679-9C41-5BEE26489602}" sibTransId="{0453983E-1C08-4AB4-BE54-4D0FB5419746}"/>
    <dgm:cxn modelId="{0624D77F-CD22-460D-A80E-D9119B46D4AC}" type="presParOf" srcId="{160DA6F1-1758-43C9-A92B-99DE359D75E5}" destId="{B5799CEE-8B0C-4CDF-B33F-9E81D37B63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679C4-3421-4884-878C-26DFCEF4EA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C6E114-431E-430E-8254-942A9307C7F4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مشکلات مادران نوزادان نارس در ارتباط  با شيردوشي </a:t>
          </a:r>
          <a:endParaRPr lang="en-US">
            <a:cs typeface="B Nazanin" panose="00000400000000000000" pitchFamily="2" charset="-78"/>
          </a:endParaRPr>
        </a:p>
      </dgm:t>
    </dgm:pt>
    <dgm:pt modelId="{BDD7716B-74F0-440E-A258-FA791B7FE29D}" type="parTrans" cxnId="{5027AA2E-BA53-41D7-8E49-BDE713F1FBEE}">
      <dgm:prSet/>
      <dgm:spPr/>
      <dgm:t>
        <a:bodyPr/>
        <a:lstStyle/>
        <a:p>
          <a:endParaRPr lang="en-US"/>
        </a:p>
      </dgm:t>
    </dgm:pt>
    <dgm:pt modelId="{93F9B4D8-D1D3-410B-A0E9-7D7DB01FA70B}" type="sibTrans" cxnId="{5027AA2E-BA53-41D7-8E49-BDE713F1FBEE}">
      <dgm:prSet/>
      <dgm:spPr/>
      <dgm:t>
        <a:bodyPr/>
        <a:lstStyle/>
        <a:p>
          <a:endParaRPr lang="en-US"/>
        </a:p>
      </dgm:t>
    </dgm:pt>
    <dgm:pt modelId="{7B6846AE-F498-4385-8EA4-9005F8F71694}" type="pres">
      <dgm:prSet presAssocID="{163679C4-3421-4884-878C-26DFCEF4EA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940226-7477-45D8-9E8C-FF7EBCFCF86F}" type="pres">
      <dgm:prSet presAssocID="{4AC6E114-431E-430E-8254-942A9307C7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5EE50-DB9B-426C-BCE1-A2068CBBE9FD}" type="presOf" srcId="{4AC6E114-431E-430E-8254-942A9307C7F4}" destId="{D7940226-7477-45D8-9E8C-FF7EBCFCF86F}" srcOrd="0" destOrd="0" presId="urn:microsoft.com/office/officeart/2005/8/layout/vList2"/>
    <dgm:cxn modelId="{5027AA2E-BA53-41D7-8E49-BDE713F1FBEE}" srcId="{163679C4-3421-4884-878C-26DFCEF4EA11}" destId="{4AC6E114-431E-430E-8254-942A9307C7F4}" srcOrd="0" destOrd="0" parTransId="{BDD7716B-74F0-440E-A258-FA791B7FE29D}" sibTransId="{93F9B4D8-D1D3-410B-A0E9-7D7DB01FA70B}"/>
    <dgm:cxn modelId="{65F54806-4188-43C4-AFA7-8576A51EE6FE}" type="presOf" srcId="{163679C4-3421-4884-878C-26DFCEF4EA11}" destId="{7B6846AE-F498-4385-8EA4-9005F8F71694}" srcOrd="0" destOrd="0" presId="urn:microsoft.com/office/officeart/2005/8/layout/vList2"/>
    <dgm:cxn modelId="{4B414F1C-07AF-4F27-A246-7947E91CC47E}" type="presParOf" srcId="{7B6846AE-F498-4385-8EA4-9005F8F71694}" destId="{D7940226-7477-45D8-9E8C-FF7EBCFCF8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6548F1-9A89-4FE2-BE27-53CA00A404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5FDA48-48B2-44A8-A7FA-9B4CBAF88AC3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راهنمای دوشیدن شیر با دست :</a:t>
          </a:r>
          <a:endParaRPr lang="en-US">
            <a:cs typeface="B Nazanin" panose="00000400000000000000" pitchFamily="2" charset="-78"/>
          </a:endParaRPr>
        </a:p>
      </dgm:t>
    </dgm:pt>
    <dgm:pt modelId="{E4EF5F1F-9093-4133-8629-7898BEC0D44B}" type="parTrans" cxnId="{1D47B939-C937-41EE-925E-62C7F549DDE8}">
      <dgm:prSet/>
      <dgm:spPr/>
      <dgm:t>
        <a:bodyPr/>
        <a:lstStyle/>
        <a:p>
          <a:endParaRPr lang="en-US"/>
        </a:p>
      </dgm:t>
    </dgm:pt>
    <dgm:pt modelId="{53E6EC4B-64D6-45E5-AAF8-3D7AAEAF39AB}" type="sibTrans" cxnId="{1D47B939-C937-41EE-925E-62C7F549DDE8}">
      <dgm:prSet/>
      <dgm:spPr/>
      <dgm:t>
        <a:bodyPr/>
        <a:lstStyle/>
        <a:p>
          <a:endParaRPr lang="en-US"/>
        </a:p>
      </dgm:t>
    </dgm:pt>
    <dgm:pt modelId="{A2DE59BB-A768-4F17-A59A-1A38A34B807E}" type="pres">
      <dgm:prSet presAssocID="{BD6548F1-9A89-4FE2-BE27-53CA00A404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1A0FB-9918-4AAC-9297-016A4692A3E2}" type="pres">
      <dgm:prSet presAssocID="{7D5FDA48-48B2-44A8-A7FA-9B4CBAF88AC3}" presName="parentText" presStyleLbl="node1" presStyleIdx="0" presStyleCnt="1" custLinFactNeighborX="851" custLinFactNeighborY="-110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7B939-C937-41EE-925E-62C7F549DDE8}" srcId="{BD6548F1-9A89-4FE2-BE27-53CA00A4046F}" destId="{7D5FDA48-48B2-44A8-A7FA-9B4CBAF88AC3}" srcOrd="0" destOrd="0" parTransId="{E4EF5F1F-9093-4133-8629-7898BEC0D44B}" sibTransId="{53E6EC4B-64D6-45E5-AAF8-3D7AAEAF39AB}"/>
    <dgm:cxn modelId="{3CB0125C-BED8-4B7B-A91E-3EC623CB74E7}" type="presOf" srcId="{BD6548F1-9A89-4FE2-BE27-53CA00A4046F}" destId="{A2DE59BB-A768-4F17-A59A-1A38A34B807E}" srcOrd="0" destOrd="0" presId="urn:microsoft.com/office/officeart/2005/8/layout/vList2"/>
    <dgm:cxn modelId="{03BD9888-0EE0-41E7-86FF-2537EDF57C57}" type="presOf" srcId="{7D5FDA48-48B2-44A8-A7FA-9B4CBAF88AC3}" destId="{41B1A0FB-9918-4AAC-9297-016A4692A3E2}" srcOrd="0" destOrd="0" presId="urn:microsoft.com/office/officeart/2005/8/layout/vList2"/>
    <dgm:cxn modelId="{143131BE-E084-4C8E-8CA4-A950930F49A6}" type="presParOf" srcId="{A2DE59BB-A768-4F17-A59A-1A38A34B807E}" destId="{41B1A0FB-9918-4AAC-9297-016A4692A3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F262DC-1C83-4203-AF22-ADCD3E43A8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5A600-FDBC-4400-99EA-68D0A0F6C1D7}">
      <dgm:prSet custT="1"/>
      <dgm:spPr/>
      <dgm:t>
        <a:bodyPr/>
        <a:lstStyle/>
        <a:p>
          <a:pPr algn="ctr" rtl="1"/>
          <a:r>
            <a:rPr lang="fa-IR" sz="4000" b="1" dirty="0" smtClean="0">
              <a:cs typeface="B Nazanin" panose="00000400000000000000" pitchFamily="2" charset="-78"/>
            </a:rPr>
            <a:t>شیردوش های مکانیکی دستی</a:t>
          </a:r>
          <a:endParaRPr lang="en-US" sz="4000" dirty="0">
            <a:cs typeface="B Nazanin" panose="00000400000000000000" pitchFamily="2" charset="-78"/>
          </a:endParaRPr>
        </a:p>
      </dgm:t>
    </dgm:pt>
    <dgm:pt modelId="{6CE15347-D90D-4B19-916C-DA092DE3C68F}" type="parTrans" cxnId="{303FB0C4-9EEC-4D09-B0D1-C950341C9037}">
      <dgm:prSet/>
      <dgm:spPr/>
      <dgm:t>
        <a:bodyPr/>
        <a:lstStyle/>
        <a:p>
          <a:pPr algn="ctr"/>
          <a:endParaRPr lang="en-US" sz="1800"/>
        </a:p>
      </dgm:t>
    </dgm:pt>
    <dgm:pt modelId="{0D3309CF-97E3-4233-9F0A-A96F4A38F538}" type="sibTrans" cxnId="{303FB0C4-9EEC-4D09-B0D1-C950341C9037}">
      <dgm:prSet/>
      <dgm:spPr/>
      <dgm:t>
        <a:bodyPr/>
        <a:lstStyle/>
        <a:p>
          <a:pPr algn="ctr"/>
          <a:endParaRPr lang="en-US" sz="1800"/>
        </a:p>
      </dgm:t>
    </dgm:pt>
    <dgm:pt modelId="{644AE1F9-F19D-454D-B02A-E31DDD8933DF}" type="pres">
      <dgm:prSet presAssocID="{C9F262DC-1C83-4203-AF22-ADCD3E43A8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C2E8CF-D302-4F1B-95EC-48891905099A}" type="pres">
      <dgm:prSet presAssocID="{5D55A600-FDBC-4400-99EA-68D0A0F6C1D7}" presName="parentText" presStyleLbl="node1" presStyleIdx="0" presStyleCnt="1" custScaleY="2058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76A3B-635D-4A00-A101-FB8CCE31B965}" type="presOf" srcId="{C9F262DC-1C83-4203-AF22-ADCD3E43A8AB}" destId="{644AE1F9-F19D-454D-B02A-E31DDD8933DF}" srcOrd="0" destOrd="0" presId="urn:microsoft.com/office/officeart/2005/8/layout/vList2"/>
    <dgm:cxn modelId="{303FB0C4-9EEC-4D09-B0D1-C950341C9037}" srcId="{C9F262DC-1C83-4203-AF22-ADCD3E43A8AB}" destId="{5D55A600-FDBC-4400-99EA-68D0A0F6C1D7}" srcOrd="0" destOrd="0" parTransId="{6CE15347-D90D-4B19-916C-DA092DE3C68F}" sibTransId="{0D3309CF-97E3-4233-9F0A-A96F4A38F538}"/>
    <dgm:cxn modelId="{9DBB34A0-4551-47AC-8B70-8B1C862D504D}" type="presOf" srcId="{5D55A600-FDBC-4400-99EA-68D0A0F6C1D7}" destId="{4BC2E8CF-D302-4F1B-95EC-48891905099A}" srcOrd="0" destOrd="0" presId="urn:microsoft.com/office/officeart/2005/8/layout/vList2"/>
    <dgm:cxn modelId="{5CBC3F1F-50CC-4228-A4F8-1127345D4A58}" type="presParOf" srcId="{644AE1F9-F19D-454D-B02A-E31DDD8933DF}" destId="{4BC2E8CF-D302-4F1B-95EC-4889190509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E02385-5798-4168-ACDB-15678B901B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0F2A3-2A11-4D61-B87F-A94F82E66D5A}">
      <dgm:prSet custT="1"/>
      <dgm:spPr/>
      <dgm:t>
        <a:bodyPr/>
        <a:lstStyle/>
        <a:p>
          <a:pPr algn="ctr" rtl="1"/>
          <a:r>
            <a:rPr lang="fa-IR" sz="2800" b="1" dirty="0" smtClean="0">
              <a:cs typeface="B Nazanin" panose="00000400000000000000" pitchFamily="2" charset="-78"/>
            </a:rPr>
            <a:t>پمپ های دستی بوق دوچرخه ای</a:t>
          </a:r>
        </a:p>
        <a:p>
          <a:pPr algn="ctr" rtl="1"/>
          <a:r>
            <a:rPr lang="en-US" sz="2000" b="1" dirty="0" smtClean="0">
              <a:cs typeface="B Nazanin" panose="00000400000000000000" pitchFamily="2" charset="-78"/>
            </a:rPr>
            <a:t>Bicycle horn’ rubber bulb- style pump</a:t>
          </a:r>
          <a:endParaRPr lang="en-US" sz="2000" dirty="0">
            <a:cs typeface="B Nazanin" panose="00000400000000000000" pitchFamily="2" charset="-78"/>
          </a:endParaRPr>
        </a:p>
      </dgm:t>
    </dgm:pt>
    <dgm:pt modelId="{82D52513-505B-4A42-B588-9E1B868629AE}" type="parTrans" cxnId="{D4CBFE33-373B-4821-BBD7-00F258AE5AD5}">
      <dgm:prSet/>
      <dgm:spPr/>
      <dgm:t>
        <a:bodyPr/>
        <a:lstStyle/>
        <a:p>
          <a:pPr algn="ctr"/>
          <a:endParaRPr lang="en-US" sz="1400"/>
        </a:p>
      </dgm:t>
    </dgm:pt>
    <dgm:pt modelId="{194934B1-532C-47C8-A435-12B91A5B96A2}" type="sibTrans" cxnId="{D4CBFE33-373B-4821-BBD7-00F258AE5AD5}">
      <dgm:prSet/>
      <dgm:spPr/>
      <dgm:t>
        <a:bodyPr/>
        <a:lstStyle/>
        <a:p>
          <a:pPr algn="ctr"/>
          <a:endParaRPr lang="en-US" sz="1400"/>
        </a:p>
      </dgm:t>
    </dgm:pt>
    <dgm:pt modelId="{51E18BC0-5653-4DAF-9F68-0416969D0204}" type="pres">
      <dgm:prSet presAssocID="{DFE02385-5798-4168-ACDB-15678B901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679F15-8FF2-4D29-BC7A-73326E7811D6}" type="pres">
      <dgm:prSet presAssocID="{6FE0F2A3-2A11-4D61-B87F-A94F82E66D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B6332-9575-4B5D-A801-3547E571BFA2}" type="presOf" srcId="{6FE0F2A3-2A11-4D61-B87F-A94F82E66D5A}" destId="{39679F15-8FF2-4D29-BC7A-73326E7811D6}" srcOrd="0" destOrd="0" presId="urn:microsoft.com/office/officeart/2005/8/layout/vList2"/>
    <dgm:cxn modelId="{D4CBFE33-373B-4821-BBD7-00F258AE5AD5}" srcId="{DFE02385-5798-4168-ACDB-15678B901B22}" destId="{6FE0F2A3-2A11-4D61-B87F-A94F82E66D5A}" srcOrd="0" destOrd="0" parTransId="{82D52513-505B-4A42-B588-9E1B868629AE}" sibTransId="{194934B1-532C-47C8-A435-12B91A5B96A2}"/>
    <dgm:cxn modelId="{B1D5D8DA-5B98-4494-9379-59C6EDF3F285}" type="presOf" srcId="{DFE02385-5798-4168-ACDB-15678B901B22}" destId="{51E18BC0-5653-4DAF-9F68-0416969D0204}" srcOrd="0" destOrd="0" presId="urn:microsoft.com/office/officeart/2005/8/layout/vList2"/>
    <dgm:cxn modelId="{6CA497AC-B0D6-4896-8841-734A829E850F}" type="presParOf" srcId="{51E18BC0-5653-4DAF-9F68-0416969D0204}" destId="{39679F15-8FF2-4D29-BC7A-73326E7811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FE57F6D-628E-4CF4-AA6C-E60C8B8FF0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2B3C04-BCE2-494B-BE72-FB13E8A5FD6A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شیردوش های</a:t>
          </a:r>
          <a:r>
            <a:rPr lang="en-US" b="1" smtClean="0">
              <a:cs typeface="B Nazanin" panose="00000400000000000000" pitchFamily="2" charset="-78"/>
            </a:rPr>
            <a:t> </a:t>
          </a:r>
          <a:r>
            <a:rPr lang="fa-IR" b="1" smtClean="0">
              <a:cs typeface="B Nazanin" panose="00000400000000000000" pitchFamily="2" charset="-78"/>
            </a:rPr>
            <a:t>بزرگ الکتریکی (برقی)</a:t>
          </a:r>
          <a:endParaRPr lang="en-US">
            <a:cs typeface="B Nazanin" panose="00000400000000000000" pitchFamily="2" charset="-78"/>
          </a:endParaRPr>
        </a:p>
      </dgm:t>
    </dgm:pt>
    <dgm:pt modelId="{C5DB5418-3839-4366-B668-C1CB05EB0316}" type="parTrans" cxnId="{EDE8D540-AFA9-4A9C-9B30-752AD9FCD826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49EDBB86-2921-4B18-A5AA-E6135E88E04A}" type="sibTrans" cxnId="{EDE8D540-AFA9-4A9C-9B30-752AD9FCD826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D71AD8B2-62B1-406C-98FF-54A2144AFD28}" type="pres">
      <dgm:prSet presAssocID="{FFE57F6D-628E-4CF4-AA6C-E60C8B8FF0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E686FD-0450-469D-8B7B-B0ED17C8C4D8}" type="pres">
      <dgm:prSet presAssocID="{E92B3C04-BCE2-494B-BE72-FB13E8A5FD6A}" presName="parentText" presStyleLbl="node1" presStyleIdx="0" presStyleCnt="1" custLinFactNeighborX="0" custLinFactNeighborY="-132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8D540-AFA9-4A9C-9B30-752AD9FCD826}" srcId="{FFE57F6D-628E-4CF4-AA6C-E60C8B8FF069}" destId="{E92B3C04-BCE2-494B-BE72-FB13E8A5FD6A}" srcOrd="0" destOrd="0" parTransId="{C5DB5418-3839-4366-B668-C1CB05EB0316}" sibTransId="{49EDBB86-2921-4B18-A5AA-E6135E88E04A}"/>
    <dgm:cxn modelId="{61BE5FAF-462D-43AC-A0B3-48A0EDF7D0CE}" type="presOf" srcId="{FFE57F6D-628E-4CF4-AA6C-E60C8B8FF069}" destId="{D71AD8B2-62B1-406C-98FF-54A2144AFD28}" srcOrd="0" destOrd="0" presId="urn:microsoft.com/office/officeart/2005/8/layout/vList2"/>
    <dgm:cxn modelId="{72982A53-00F2-4F12-AB1D-BE82BA00EAF0}" type="presOf" srcId="{E92B3C04-BCE2-494B-BE72-FB13E8A5FD6A}" destId="{18E686FD-0450-469D-8B7B-B0ED17C8C4D8}" srcOrd="0" destOrd="0" presId="urn:microsoft.com/office/officeart/2005/8/layout/vList2"/>
    <dgm:cxn modelId="{CD181D52-1A1A-4175-B09F-6CF64B670A23}" type="presParOf" srcId="{D71AD8B2-62B1-406C-98FF-54A2144AFD28}" destId="{18E686FD-0450-469D-8B7B-B0ED17C8C4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B083CAE-8884-46FC-B0E5-EBEF9A97F5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EBFE49-E1B4-4DF5-896C-59A0370BE223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طرز کار با شیردوش های برقی</a:t>
          </a:r>
          <a:endParaRPr lang="en-US">
            <a:cs typeface="B Nazanin" panose="00000400000000000000" pitchFamily="2" charset="-78"/>
          </a:endParaRPr>
        </a:p>
      </dgm:t>
    </dgm:pt>
    <dgm:pt modelId="{8CDDACA3-5E1A-4FC8-ABA3-A7974AEEAB63}" type="parTrans" cxnId="{47F5DF36-C24C-449A-89BA-DC9C33F7D228}">
      <dgm:prSet/>
      <dgm:spPr/>
      <dgm:t>
        <a:bodyPr/>
        <a:lstStyle/>
        <a:p>
          <a:endParaRPr lang="en-US"/>
        </a:p>
      </dgm:t>
    </dgm:pt>
    <dgm:pt modelId="{CC6078D3-0BEA-403A-89E9-18EEA57411D4}" type="sibTrans" cxnId="{47F5DF36-C24C-449A-89BA-DC9C33F7D228}">
      <dgm:prSet/>
      <dgm:spPr/>
      <dgm:t>
        <a:bodyPr/>
        <a:lstStyle/>
        <a:p>
          <a:endParaRPr lang="en-US"/>
        </a:p>
      </dgm:t>
    </dgm:pt>
    <dgm:pt modelId="{1DC8581F-6D6F-4CBF-B87A-D856BE8DB0B4}" type="pres">
      <dgm:prSet presAssocID="{5B083CAE-8884-46FC-B0E5-EBEF9A97F5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BFEE17-7D24-4E20-B16E-BF8596FAB243}" type="pres">
      <dgm:prSet presAssocID="{D1EBFE49-E1B4-4DF5-896C-59A0370BE2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11C0E-B024-4960-B882-01DBA92D7D68}" type="presOf" srcId="{5B083CAE-8884-46FC-B0E5-EBEF9A97F5EF}" destId="{1DC8581F-6D6F-4CBF-B87A-D856BE8DB0B4}" srcOrd="0" destOrd="0" presId="urn:microsoft.com/office/officeart/2005/8/layout/vList2"/>
    <dgm:cxn modelId="{47F5DF36-C24C-449A-89BA-DC9C33F7D228}" srcId="{5B083CAE-8884-46FC-B0E5-EBEF9A97F5EF}" destId="{D1EBFE49-E1B4-4DF5-896C-59A0370BE223}" srcOrd="0" destOrd="0" parTransId="{8CDDACA3-5E1A-4FC8-ABA3-A7974AEEAB63}" sibTransId="{CC6078D3-0BEA-403A-89E9-18EEA57411D4}"/>
    <dgm:cxn modelId="{78863F0A-9378-47B3-8D9D-E785CCC512E4}" type="presOf" srcId="{D1EBFE49-E1B4-4DF5-896C-59A0370BE223}" destId="{91BFEE17-7D24-4E20-B16E-BF8596FAB243}" srcOrd="0" destOrd="0" presId="urn:microsoft.com/office/officeart/2005/8/layout/vList2"/>
    <dgm:cxn modelId="{02AD5D7B-8602-4BB2-A5E4-3879989D6865}" type="presParOf" srcId="{1DC8581F-6D6F-4CBF-B87A-D856BE8DB0B4}" destId="{91BFEE17-7D24-4E20-B16E-BF8596FAB2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D8B5FEA-82E1-4638-A6C7-6467AFE26B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A85128-3CB7-4828-86C3-95CE72251E73}">
      <dgm:prSet/>
      <dgm:spPr/>
      <dgm:t>
        <a:bodyPr/>
        <a:lstStyle/>
        <a:p>
          <a:pPr algn="ctr" rtl="1"/>
          <a:r>
            <a:rPr lang="fa-IR" b="1" dirty="0" smtClean="0">
              <a:cs typeface="B Nazanin" panose="00000400000000000000" pitchFamily="2" charset="-78"/>
            </a:rPr>
            <a:t>طرز کار با شیردوش های برقی</a:t>
          </a:r>
          <a:endParaRPr lang="en-US" dirty="0">
            <a:cs typeface="B Nazanin" panose="00000400000000000000" pitchFamily="2" charset="-78"/>
          </a:endParaRPr>
        </a:p>
      </dgm:t>
    </dgm:pt>
    <dgm:pt modelId="{A5D3F05C-F738-4107-954F-46CF1A19F2F3}" type="parTrans" cxnId="{5D595A68-552B-49AE-A6F9-2AD1F41EA0C6}">
      <dgm:prSet/>
      <dgm:spPr/>
      <dgm:t>
        <a:bodyPr/>
        <a:lstStyle/>
        <a:p>
          <a:endParaRPr lang="en-US"/>
        </a:p>
      </dgm:t>
    </dgm:pt>
    <dgm:pt modelId="{40A5CD59-3FC7-4E04-88DB-9ED29E78FAD0}" type="sibTrans" cxnId="{5D595A68-552B-49AE-A6F9-2AD1F41EA0C6}">
      <dgm:prSet/>
      <dgm:spPr/>
      <dgm:t>
        <a:bodyPr/>
        <a:lstStyle/>
        <a:p>
          <a:endParaRPr lang="en-US"/>
        </a:p>
      </dgm:t>
    </dgm:pt>
    <dgm:pt modelId="{24DAE1DC-11A2-4613-BF56-AA026CA9AB48}" type="pres">
      <dgm:prSet presAssocID="{3D8B5FEA-82E1-4638-A6C7-6467AFE26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23C26-1DFA-478B-AC0E-510CCD5B15C7}" type="pres">
      <dgm:prSet presAssocID="{38A85128-3CB7-4828-86C3-95CE72251E73}" presName="parentText" presStyleLbl="node1" presStyleIdx="0" presStyleCnt="1" custLinFactNeighborX="-10698" custLinFactNeighborY="140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595A68-552B-49AE-A6F9-2AD1F41EA0C6}" srcId="{3D8B5FEA-82E1-4638-A6C7-6467AFE26B10}" destId="{38A85128-3CB7-4828-86C3-95CE72251E73}" srcOrd="0" destOrd="0" parTransId="{A5D3F05C-F738-4107-954F-46CF1A19F2F3}" sibTransId="{40A5CD59-3FC7-4E04-88DB-9ED29E78FAD0}"/>
    <dgm:cxn modelId="{896266E8-20FD-4CC8-8B26-B6B38FECC4D3}" type="presOf" srcId="{3D8B5FEA-82E1-4638-A6C7-6467AFE26B10}" destId="{24DAE1DC-11A2-4613-BF56-AA026CA9AB48}" srcOrd="0" destOrd="0" presId="urn:microsoft.com/office/officeart/2005/8/layout/vList2"/>
    <dgm:cxn modelId="{3D8A0E48-9EE9-408C-AD9E-74C8D1BFDCF9}" type="presOf" srcId="{38A85128-3CB7-4828-86C3-95CE72251E73}" destId="{AF623C26-1DFA-478B-AC0E-510CCD5B15C7}" srcOrd="0" destOrd="0" presId="urn:microsoft.com/office/officeart/2005/8/layout/vList2"/>
    <dgm:cxn modelId="{00D5024E-F987-4F53-B978-49537AC298F0}" type="presParOf" srcId="{24DAE1DC-11A2-4613-BF56-AA026CA9AB48}" destId="{AF623C26-1DFA-478B-AC0E-510CCD5B15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C627D2C-301D-4F51-8698-F824103844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2EDB6-33C8-45A3-B822-9ABE72EB662B}">
      <dgm:prSet custT="1"/>
      <dgm:spPr/>
      <dgm:t>
        <a:bodyPr/>
        <a:lstStyle/>
        <a:p>
          <a:pPr algn="ctr" rtl="0"/>
          <a:r>
            <a:rPr lang="fa-IR" sz="36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شیردوشی</a:t>
          </a:r>
          <a:r>
            <a:rPr lang="fa-IR" sz="3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پمپ الکتریکی </a:t>
          </a:r>
          <a:r>
            <a:rPr lang="fa-IR" sz="36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بصورت</a:t>
          </a:r>
          <a:r>
            <a:rPr lang="fa-IR" sz="3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همزما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</a:t>
          </a:r>
          <a:endParaRPr lang="en-US" sz="3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6A270311-8EB8-433E-AE32-D28E55BE8B3F}" type="parTrans" cxnId="{5D6FB8ED-23F8-4A19-A06F-DF00AA985D00}">
      <dgm:prSet/>
      <dgm:spPr/>
      <dgm:t>
        <a:bodyPr/>
        <a:lstStyle/>
        <a:p>
          <a:endParaRPr lang="en-US"/>
        </a:p>
      </dgm:t>
    </dgm:pt>
    <dgm:pt modelId="{EFB39705-719E-410A-9E64-88F9C50679EF}" type="sibTrans" cxnId="{5D6FB8ED-23F8-4A19-A06F-DF00AA985D00}">
      <dgm:prSet/>
      <dgm:spPr/>
      <dgm:t>
        <a:bodyPr/>
        <a:lstStyle/>
        <a:p>
          <a:endParaRPr lang="en-US"/>
        </a:p>
      </dgm:t>
    </dgm:pt>
    <dgm:pt modelId="{FB80C8AF-006B-47CA-99F0-F7A6E22DC1C9}" type="pres">
      <dgm:prSet presAssocID="{1C627D2C-301D-4F51-8698-F824103844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786DD-A9A6-4E96-A16E-3A6F65D47054}" type="pres">
      <dgm:prSet presAssocID="{EFD2EDB6-33C8-45A3-B822-9ABE72EB662B}" presName="parentText" presStyleLbl="node1" presStyleIdx="0" presStyleCnt="1" custScaleY="348612" custLinFactY="272113" custLinFactNeighborX="3704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FB8ED-23F8-4A19-A06F-DF00AA985D00}" srcId="{1C627D2C-301D-4F51-8698-F82410384408}" destId="{EFD2EDB6-33C8-45A3-B822-9ABE72EB662B}" srcOrd="0" destOrd="0" parTransId="{6A270311-8EB8-433E-AE32-D28E55BE8B3F}" sibTransId="{EFB39705-719E-410A-9E64-88F9C50679EF}"/>
    <dgm:cxn modelId="{531271F2-9EBC-4405-8B09-C4BA691C42FA}" type="presOf" srcId="{1C627D2C-301D-4F51-8698-F82410384408}" destId="{FB80C8AF-006B-47CA-99F0-F7A6E22DC1C9}" srcOrd="0" destOrd="0" presId="urn:microsoft.com/office/officeart/2005/8/layout/vList2"/>
    <dgm:cxn modelId="{F96D3159-5840-4F0A-B54B-BC641A7F653A}" type="presOf" srcId="{EFD2EDB6-33C8-45A3-B822-9ABE72EB662B}" destId="{41B786DD-A9A6-4E96-A16E-3A6F65D47054}" srcOrd="0" destOrd="0" presId="urn:microsoft.com/office/officeart/2005/8/layout/vList2"/>
    <dgm:cxn modelId="{5AED3165-9D00-4156-B09A-733B3B63056E}" type="presParOf" srcId="{FB80C8AF-006B-47CA-99F0-F7A6E22DC1C9}" destId="{41B786DD-A9A6-4E96-A16E-3A6F65D470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57370E1-EEE2-4C06-B807-359F98A92D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A3CF30-5A8C-47FC-8D10-36C9F18B52CE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مقادیر شیر با نوع پمپ زدن و ماساژ پستان </a:t>
          </a:r>
          <a:endParaRPr lang="en-US">
            <a:cs typeface="B Nazanin" panose="00000400000000000000" pitchFamily="2" charset="-78"/>
          </a:endParaRPr>
        </a:p>
      </dgm:t>
    </dgm:pt>
    <dgm:pt modelId="{29166835-90EE-4276-B7EC-8427F4472F3A}" type="parTrans" cxnId="{0D885EE2-81F8-4927-B4A7-C6B2563F1946}">
      <dgm:prSet/>
      <dgm:spPr/>
      <dgm:t>
        <a:bodyPr/>
        <a:lstStyle/>
        <a:p>
          <a:endParaRPr lang="en-US"/>
        </a:p>
      </dgm:t>
    </dgm:pt>
    <dgm:pt modelId="{7E20D505-05E6-4C8F-A89B-F73082D261C1}" type="sibTrans" cxnId="{0D885EE2-81F8-4927-B4A7-C6B2563F1946}">
      <dgm:prSet/>
      <dgm:spPr/>
      <dgm:t>
        <a:bodyPr/>
        <a:lstStyle/>
        <a:p>
          <a:endParaRPr lang="en-US"/>
        </a:p>
      </dgm:t>
    </dgm:pt>
    <dgm:pt modelId="{21D21D86-6FF6-4B7E-B39E-810823BD2210}" type="pres">
      <dgm:prSet presAssocID="{A57370E1-EEE2-4C06-B807-359F98A92D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CA7F0F-0F8A-472A-8476-D75A60B697BC}" type="pres">
      <dgm:prSet presAssocID="{78A3CF30-5A8C-47FC-8D10-36C9F18B52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A6C6E-C920-4187-8A8A-04D903DFE12B}" type="presOf" srcId="{A57370E1-EEE2-4C06-B807-359F98A92D6F}" destId="{21D21D86-6FF6-4B7E-B39E-810823BD2210}" srcOrd="0" destOrd="0" presId="urn:microsoft.com/office/officeart/2005/8/layout/vList2"/>
    <dgm:cxn modelId="{0D885EE2-81F8-4927-B4A7-C6B2563F1946}" srcId="{A57370E1-EEE2-4C06-B807-359F98A92D6F}" destId="{78A3CF30-5A8C-47FC-8D10-36C9F18B52CE}" srcOrd="0" destOrd="0" parTransId="{29166835-90EE-4276-B7EC-8427F4472F3A}" sibTransId="{7E20D505-05E6-4C8F-A89B-F73082D261C1}"/>
    <dgm:cxn modelId="{DBCF741C-0D3B-499E-BA15-5B237AA08300}" type="presOf" srcId="{78A3CF30-5A8C-47FC-8D10-36C9F18B52CE}" destId="{6CCA7F0F-0F8A-472A-8476-D75A60B697BC}" srcOrd="0" destOrd="0" presId="urn:microsoft.com/office/officeart/2005/8/layout/vList2"/>
    <dgm:cxn modelId="{52EEA776-D067-4F13-8A75-31365BDEA1BC}" type="presParOf" srcId="{21D21D86-6FF6-4B7E-B39E-810823BD2210}" destId="{6CCA7F0F-0F8A-472A-8476-D75A60B69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C1BB118-A9FB-4AB6-80B4-73A1FCAA79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B52C0-3244-426E-82DC-ED4DDD8986F9}">
      <dgm:prSet custT="1"/>
      <dgm:spPr/>
      <dgm:t>
        <a:bodyPr/>
        <a:lstStyle/>
        <a:p>
          <a:pPr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نه تنها تعداد دفعات خالی کردن پستان، بلکه میزان تخلیه آن نیز در تولید شیر نقش مهمی بازی می کند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.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018F600B-BBC4-4E5A-8ADF-8D868B16BB47}" type="parTrans" cxnId="{CC694465-2E86-48BC-9875-A7EC149DFC3B}">
      <dgm:prSet/>
      <dgm:spPr/>
      <dgm:t>
        <a:bodyPr/>
        <a:lstStyle/>
        <a:p>
          <a:endParaRPr lang="en-US"/>
        </a:p>
      </dgm:t>
    </dgm:pt>
    <dgm:pt modelId="{8B024E86-63F3-4580-800A-E65668FD7654}" type="sibTrans" cxnId="{CC694465-2E86-48BC-9875-A7EC149DFC3B}">
      <dgm:prSet/>
      <dgm:spPr/>
      <dgm:t>
        <a:bodyPr/>
        <a:lstStyle/>
        <a:p>
          <a:endParaRPr lang="en-US"/>
        </a:p>
      </dgm:t>
    </dgm:pt>
    <dgm:pt modelId="{922510F6-FD03-43D0-804E-A92D37D46E28}" type="pres">
      <dgm:prSet presAssocID="{5C1BB118-A9FB-4AB6-80B4-73A1FCAA7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E947E5-7519-4A4F-B4E9-7015DA4BFD16}" type="pres">
      <dgm:prSet presAssocID="{D87B52C0-3244-426E-82DC-ED4DDD8986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94465-2E86-48BC-9875-A7EC149DFC3B}" srcId="{5C1BB118-A9FB-4AB6-80B4-73A1FCAA7960}" destId="{D87B52C0-3244-426E-82DC-ED4DDD8986F9}" srcOrd="0" destOrd="0" parTransId="{018F600B-BBC4-4E5A-8ADF-8D868B16BB47}" sibTransId="{8B024E86-63F3-4580-800A-E65668FD7654}"/>
    <dgm:cxn modelId="{F0F5BAE6-641E-4E8E-A38C-BFBB41C89BF1}" type="presOf" srcId="{5C1BB118-A9FB-4AB6-80B4-73A1FCAA7960}" destId="{922510F6-FD03-43D0-804E-A92D37D46E28}" srcOrd="0" destOrd="0" presId="urn:microsoft.com/office/officeart/2005/8/layout/vList2"/>
    <dgm:cxn modelId="{3D5FB30C-2372-44F7-A5F1-FDAD989D8E05}" type="presOf" srcId="{D87B52C0-3244-426E-82DC-ED4DDD8986F9}" destId="{36E947E5-7519-4A4F-B4E9-7015DA4BFD16}" srcOrd="0" destOrd="0" presId="urn:microsoft.com/office/officeart/2005/8/layout/vList2"/>
    <dgm:cxn modelId="{BA15DA1A-484A-458B-86BB-8E2FD55EB926}" type="presParOf" srcId="{922510F6-FD03-43D0-804E-A92D37D46E28}" destId="{36E947E5-7519-4A4F-B4E9-7015DA4BFD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65C6361-2A61-45B6-B301-5FFC6CFD24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6A3B24-1FC9-469C-8AD6-1BA4368B093F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مراحل ترکیب شیردوشی با دست و شیردوشی توسط پمپ(</a:t>
          </a:r>
          <a:r>
            <a:rPr lang="en-US" b="1" smtClean="0">
              <a:cs typeface="B Nazanin" panose="00000400000000000000" pitchFamily="2" charset="-78"/>
            </a:rPr>
            <a:t>HOP</a:t>
          </a:r>
          <a:r>
            <a:rPr lang="fa-IR" b="1" smtClean="0">
              <a:cs typeface="B Nazanin" panose="00000400000000000000" pitchFamily="2" charset="-78"/>
            </a:rPr>
            <a:t>) </a:t>
          </a:r>
          <a:endParaRPr lang="en-US">
            <a:cs typeface="B Nazanin" panose="00000400000000000000" pitchFamily="2" charset="-78"/>
          </a:endParaRPr>
        </a:p>
      </dgm:t>
    </dgm:pt>
    <dgm:pt modelId="{68AE69A2-E4CB-4739-8800-E62EB671CA67}" type="parTrans" cxnId="{9CD5A9A1-84B3-42F4-B5A5-190CDCEB7D14}">
      <dgm:prSet/>
      <dgm:spPr/>
      <dgm:t>
        <a:bodyPr/>
        <a:lstStyle/>
        <a:p>
          <a:endParaRPr lang="en-US"/>
        </a:p>
      </dgm:t>
    </dgm:pt>
    <dgm:pt modelId="{972A1BD9-1AC4-496C-AFB0-F6D9DC58AFFD}" type="sibTrans" cxnId="{9CD5A9A1-84B3-42F4-B5A5-190CDCEB7D14}">
      <dgm:prSet/>
      <dgm:spPr/>
      <dgm:t>
        <a:bodyPr/>
        <a:lstStyle/>
        <a:p>
          <a:endParaRPr lang="en-US"/>
        </a:p>
      </dgm:t>
    </dgm:pt>
    <dgm:pt modelId="{C1A5FD3F-0247-48CC-9A93-345BDABDAAC8}" type="pres">
      <dgm:prSet presAssocID="{665C6361-2A61-45B6-B301-5FFC6CFD24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EAF8C-B8B5-4A1E-9694-4F9F04D436A0}" type="pres">
      <dgm:prSet presAssocID="{CF6A3B24-1FC9-469C-8AD6-1BA4368B09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69A913-9CDE-483F-BC05-8F5368681913}" type="presOf" srcId="{CF6A3B24-1FC9-469C-8AD6-1BA4368B093F}" destId="{A55EAF8C-B8B5-4A1E-9694-4F9F04D436A0}" srcOrd="0" destOrd="0" presId="urn:microsoft.com/office/officeart/2005/8/layout/vList2"/>
    <dgm:cxn modelId="{7759EBE5-C4BF-4B96-B857-173DDCD24040}" type="presOf" srcId="{665C6361-2A61-45B6-B301-5FFC6CFD243C}" destId="{C1A5FD3F-0247-48CC-9A93-345BDABDAAC8}" srcOrd="0" destOrd="0" presId="urn:microsoft.com/office/officeart/2005/8/layout/vList2"/>
    <dgm:cxn modelId="{9CD5A9A1-84B3-42F4-B5A5-190CDCEB7D14}" srcId="{665C6361-2A61-45B6-B301-5FFC6CFD243C}" destId="{CF6A3B24-1FC9-469C-8AD6-1BA4368B093F}" srcOrd="0" destOrd="0" parTransId="{68AE69A2-E4CB-4739-8800-E62EB671CA67}" sibTransId="{972A1BD9-1AC4-496C-AFB0-F6D9DC58AFFD}"/>
    <dgm:cxn modelId="{081B1A85-47B2-40B5-AE98-8CC85C262F85}" type="presParOf" srcId="{C1A5FD3F-0247-48CC-9A93-345BDABDAAC8}" destId="{A55EAF8C-B8B5-4A1E-9694-4F9F04D436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69447-C815-4612-B664-BC3A2677D6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844292-69C0-48DF-A2CB-A339A634FD86}">
      <dgm:prSet custT="1"/>
      <dgm:spPr/>
      <dgm:t>
        <a:bodyPr/>
        <a:lstStyle/>
        <a:p>
          <a:pPr algn="ctr" rtl="1"/>
          <a:r>
            <a:rPr lang="fa-IR" sz="3200" b="1" smtClean="0">
              <a:cs typeface="B Nazanin" panose="00000400000000000000" pitchFamily="2" charset="-78"/>
            </a:rPr>
            <a:t>مشکلات مادران نوزادان نارس در ارتباط  با شيردوشي </a:t>
          </a:r>
          <a:endParaRPr lang="en-US" sz="3200">
            <a:cs typeface="B Nazanin" panose="00000400000000000000" pitchFamily="2" charset="-78"/>
          </a:endParaRPr>
        </a:p>
      </dgm:t>
    </dgm:pt>
    <dgm:pt modelId="{1AEF9A8D-5773-41B3-8113-0ACABE167CE8}" type="parTrans" cxnId="{D5392D19-FA7E-4B97-BA52-96DBE6D67F9B}">
      <dgm:prSet/>
      <dgm:spPr/>
      <dgm:t>
        <a:bodyPr/>
        <a:lstStyle/>
        <a:p>
          <a:endParaRPr lang="en-US"/>
        </a:p>
      </dgm:t>
    </dgm:pt>
    <dgm:pt modelId="{ABFE7FB0-E689-4840-AF68-D0C236E91CE0}" type="sibTrans" cxnId="{D5392D19-FA7E-4B97-BA52-96DBE6D67F9B}">
      <dgm:prSet/>
      <dgm:spPr/>
      <dgm:t>
        <a:bodyPr/>
        <a:lstStyle/>
        <a:p>
          <a:endParaRPr lang="en-US"/>
        </a:p>
      </dgm:t>
    </dgm:pt>
    <dgm:pt modelId="{54CFF437-A38F-4339-96AF-3F1986352445}" type="pres">
      <dgm:prSet presAssocID="{C6769447-C815-4612-B664-BC3A2677D6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15F5E-8974-48C4-9B55-E282ED4A43FD}" type="pres">
      <dgm:prSet presAssocID="{27844292-69C0-48DF-A2CB-A339A634FD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92D19-FA7E-4B97-BA52-96DBE6D67F9B}" srcId="{C6769447-C815-4612-B664-BC3A2677D6B1}" destId="{27844292-69C0-48DF-A2CB-A339A634FD86}" srcOrd="0" destOrd="0" parTransId="{1AEF9A8D-5773-41B3-8113-0ACABE167CE8}" sibTransId="{ABFE7FB0-E689-4840-AF68-D0C236E91CE0}"/>
    <dgm:cxn modelId="{50613519-631F-4747-889E-11970B7C97EC}" type="presOf" srcId="{27844292-69C0-48DF-A2CB-A339A634FD86}" destId="{25F15F5E-8974-48C4-9B55-E282ED4A43FD}" srcOrd="0" destOrd="0" presId="urn:microsoft.com/office/officeart/2005/8/layout/vList2"/>
    <dgm:cxn modelId="{C12FA3E8-5FD8-423E-AEA2-DFB858A19676}" type="presOf" srcId="{C6769447-C815-4612-B664-BC3A2677D6B1}" destId="{54CFF437-A38F-4339-96AF-3F1986352445}" srcOrd="0" destOrd="0" presId="urn:microsoft.com/office/officeart/2005/8/layout/vList2"/>
    <dgm:cxn modelId="{BB869915-5C64-4DA5-9072-30D629915F75}" type="presParOf" srcId="{54CFF437-A38F-4339-96AF-3F1986352445}" destId="{25F15F5E-8974-48C4-9B55-E282ED4A43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3799550-7E18-41A8-B08D-8F7300C05B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5369FF-5BF8-43F0-A192-6CBF6CB679A8}">
      <dgm:prSet/>
      <dgm:spPr/>
      <dgm:t>
        <a:bodyPr/>
        <a:lstStyle/>
        <a:p>
          <a:pPr algn="ctr" rtl="1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(HOP) hands-on pumping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EF0D91-81DE-4A0E-A73F-65413F4A4465}" type="parTrans" cxnId="{4D2FEBAF-03B7-4DB4-9913-4A5D9FB38C7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051023-6525-46BD-AB00-D584183DF32B}" type="sibTrans" cxnId="{4D2FEBAF-03B7-4DB4-9913-4A5D9FB38C79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296C3-BCA3-495D-A27E-903D6839E96E}" type="pres">
      <dgm:prSet presAssocID="{03799550-7E18-41A8-B08D-8F7300C05B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AF2D19-1D43-4EBD-ABF9-4F30EA9E2B28}" type="pres">
      <dgm:prSet presAssocID="{9A5369FF-5BF8-43F0-A192-6CBF6CB679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FEBAF-03B7-4DB4-9913-4A5D9FB38C79}" srcId="{03799550-7E18-41A8-B08D-8F7300C05BF0}" destId="{9A5369FF-5BF8-43F0-A192-6CBF6CB679A8}" srcOrd="0" destOrd="0" parTransId="{92EF0D91-81DE-4A0E-A73F-65413F4A4465}" sibTransId="{05051023-6525-46BD-AB00-D584183DF32B}"/>
    <dgm:cxn modelId="{EDFBC9F0-1218-4645-949E-C1C9B92543BC}" type="presOf" srcId="{03799550-7E18-41A8-B08D-8F7300C05BF0}" destId="{96D296C3-BCA3-495D-A27E-903D6839E96E}" srcOrd="0" destOrd="0" presId="urn:microsoft.com/office/officeart/2005/8/layout/vList2"/>
    <dgm:cxn modelId="{BAE51CA0-9C41-4AE9-8DC3-B416B0BDD05F}" type="presOf" srcId="{9A5369FF-5BF8-43F0-A192-6CBF6CB679A8}" destId="{C0AF2D19-1D43-4EBD-ABF9-4F30EA9E2B28}" srcOrd="0" destOrd="0" presId="urn:microsoft.com/office/officeart/2005/8/layout/vList2"/>
    <dgm:cxn modelId="{B06E6B84-9249-4B82-B049-EC86F96A81DC}" type="presParOf" srcId="{96D296C3-BCA3-495D-A27E-903D6839E96E}" destId="{C0AF2D19-1D43-4EBD-ABF9-4F30EA9E2B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A7A8470-E989-4A05-8E4B-A01F36794F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3C0E52-A7AA-4C6F-B2EF-CAF9E2247DF5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ذخيره سازي شيرمادر نوزادن نارس</a:t>
          </a:r>
          <a:endParaRPr lang="en-US">
            <a:cs typeface="B Nazanin" panose="00000400000000000000" pitchFamily="2" charset="-78"/>
          </a:endParaRPr>
        </a:p>
      </dgm:t>
    </dgm:pt>
    <dgm:pt modelId="{EEE830EF-0FDE-4E6F-B435-26F2FA206314}" type="parTrans" cxnId="{91060406-ACB5-4B0B-A973-F05EE63444B1}">
      <dgm:prSet/>
      <dgm:spPr/>
      <dgm:t>
        <a:bodyPr/>
        <a:lstStyle/>
        <a:p>
          <a:endParaRPr lang="en-US"/>
        </a:p>
      </dgm:t>
    </dgm:pt>
    <dgm:pt modelId="{82A64D2D-2DB8-44D9-8DAB-0F01F91EE70D}" type="sibTrans" cxnId="{91060406-ACB5-4B0B-A973-F05EE63444B1}">
      <dgm:prSet/>
      <dgm:spPr/>
      <dgm:t>
        <a:bodyPr/>
        <a:lstStyle/>
        <a:p>
          <a:endParaRPr lang="en-US"/>
        </a:p>
      </dgm:t>
    </dgm:pt>
    <dgm:pt modelId="{EA462371-BEFF-4614-AF2C-1C2AD6F98D47}" type="pres">
      <dgm:prSet presAssocID="{4A7A8470-E989-4A05-8E4B-A01F36794F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667642-9FD8-4DB4-9D42-444BE120FD74}" type="pres">
      <dgm:prSet presAssocID="{733C0E52-A7AA-4C6F-B2EF-CAF9E2247D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60406-ACB5-4B0B-A973-F05EE63444B1}" srcId="{4A7A8470-E989-4A05-8E4B-A01F36794F8E}" destId="{733C0E52-A7AA-4C6F-B2EF-CAF9E2247DF5}" srcOrd="0" destOrd="0" parTransId="{EEE830EF-0FDE-4E6F-B435-26F2FA206314}" sibTransId="{82A64D2D-2DB8-44D9-8DAB-0F01F91EE70D}"/>
    <dgm:cxn modelId="{4E4A4F3B-523D-4C81-9F5D-33E7E6AC7936}" type="presOf" srcId="{733C0E52-A7AA-4C6F-B2EF-CAF9E2247DF5}" destId="{08667642-9FD8-4DB4-9D42-444BE120FD74}" srcOrd="0" destOrd="0" presId="urn:microsoft.com/office/officeart/2005/8/layout/vList2"/>
    <dgm:cxn modelId="{B091C34C-3278-40D7-8557-46F33DB9CB8C}" type="presOf" srcId="{4A7A8470-E989-4A05-8E4B-A01F36794F8E}" destId="{EA462371-BEFF-4614-AF2C-1C2AD6F98D47}" srcOrd="0" destOrd="0" presId="urn:microsoft.com/office/officeart/2005/8/layout/vList2"/>
    <dgm:cxn modelId="{1123834D-2C3D-48A1-A5F6-5E505B49C5F6}" type="presParOf" srcId="{EA462371-BEFF-4614-AF2C-1C2AD6F98D47}" destId="{08667642-9FD8-4DB4-9D42-444BE120FD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EE53480-9388-4E36-AC5F-E4E82319B4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3199AE-DBC1-4DD2-BBCA-D5D4B734BEB7}">
      <dgm:prSet/>
      <dgm:spPr/>
      <dgm:t>
        <a:bodyPr/>
        <a:lstStyle/>
        <a:p>
          <a:pPr algn="ctr" rtl="1"/>
          <a:r>
            <a:rPr lang="fa-IR" b="1" smtClean="0">
              <a:cs typeface="B Nazanin" panose="00000400000000000000" pitchFamily="2" charset="-78"/>
            </a:rPr>
            <a:t>ذخيره سازي شيرمادر نوزادن نارس</a:t>
          </a:r>
          <a:endParaRPr lang="en-US">
            <a:cs typeface="B Nazanin" panose="00000400000000000000" pitchFamily="2" charset="-78"/>
          </a:endParaRPr>
        </a:p>
      </dgm:t>
    </dgm:pt>
    <dgm:pt modelId="{5D67FD5F-89C4-480B-B0DE-DE1AF64AE51C}" type="parTrans" cxnId="{5639066D-FB6A-4854-9078-55735A472E4A}">
      <dgm:prSet/>
      <dgm:spPr/>
      <dgm:t>
        <a:bodyPr/>
        <a:lstStyle/>
        <a:p>
          <a:endParaRPr lang="en-US"/>
        </a:p>
      </dgm:t>
    </dgm:pt>
    <dgm:pt modelId="{03771752-6411-4427-BCA8-A3B973F93A14}" type="sibTrans" cxnId="{5639066D-FB6A-4854-9078-55735A472E4A}">
      <dgm:prSet/>
      <dgm:spPr/>
      <dgm:t>
        <a:bodyPr/>
        <a:lstStyle/>
        <a:p>
          <a:endParaRPr lang="en-US"/>
        </a:p>
      </dgm:t>
    </dgm:pt>
    <dgm:pt modelId="{E68EC30C-4656-4B63-A0D7-EAE71FD702BD}" type="pres">
      <dgm:prSet presAssocID="{4EE53480-9388-4E36-AC5F-E4E82319B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48945-6344-461A-8EB8-63AB9E1BD735}" type="pres">
      <dgm:prSet presAssocID="{F53199AE-DBC1-4DD2-BBCA-D5D4B734BE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0607E-76C6-4ECD-93ED-D981153A6B68}" type="presOf" srcId="{4EE53480-9388-4E36-AC5F-E4E82319B440}" destId="{E68EC30C-4656-4B63-A0D7-EAE71FD702BD}" srcOrd="0" destOrd="0" presId="urn:microsoft.com/office/officeart/2005/8/layout/vList2"/>
    <dgm:cxn modelId="{50573203-A0B4-4408-98D6-50EF376EA8ED}" type="presOf" srcId="{F53199AE-DBC1-4DD2-BBCA-D5D4B734BEB7}" destId="{26448945-6344-461A-8EB8-63AB9E1BD735}" srcOrd="0" destOrd="0" presId="urn:microsoft.com/office/officeart/2005/8/layout/vList2"/>
    <dgm:cxn modelId="{5639066D-FB6A-4854-9078-55735A472E4A}" srcId="{4EE53480-9388-4E36-AC5F-E4E82319B440}" destId="{F53199AE-DBC1-4DD2-BBCA-D5D4B734BEB7}" srcOrd="0" destOrd="0" parTransId="{5D67FD5F-89C4-480B-B0DE-DE1AF64AE51C}" sibTransId="{03771752-6411-4427-BCA8-A3B973F93A14}"/>
    <dgm:cxn modelId="{D4896251-9133-4A90-9C9B-7EC3D413769B}" type="presParOf" srcId="{E68EC30C-4656-4B63-A0D7-EAE71FD702BD}" destId="{26448945-6344-461A-8EB8-63AB9E1BD7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E25C52-A907-4843-8849-7B4B3E5A25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B197D-83EF-4381-B76A-1E994AAEF8BC}">
      <dgm:prSet custT="1"/>
      <dgm:spPr/>
      <dgm:t>
        <a:bodyPr/>
        <a:lstStyle/>
        <a:p>
          <a:pPr rtl="1"/>
          <a:r>
            <a:rPr lang="fa-IR" sz="3600" b="1" dirty="0" smtClean="0">
              <a:cs typeface="B Nazanin" panose="00000400000000000000" pitchFamily="2" charset="-78"/>
            </a:rPr>
            <a:t>مشکلات مادران نوزادان نارس در ارتباط  با شيردوشي </a:t>
          </a:r>
          <a:endParaRPr lang="en-US" sz="3600" dirty="0">
            <a:cs typeface="B Nazanin" panose="00000400000000000000" pitchFamily="2" charset="-78"/>
          </a:endParaRPr>
        </a:p>
      </dgm:t>
    </dgm:pt>
    <dgm:pt modelId="{8A95CBA5-3467-4F7F-81FA-948E57D5EF04}" type="parTrans" cxnId="{9C039626-48C9-4ED5-A716-78AC6A01921F}">
      <dgm:prSet/>
      <dgm:spPr/>
      <dgm:t>
        <a:bodyPr/>
        <a:lstStyle/>
        <a:p>
          <a:endParaRPr lang="en-US" sz="2000"/>
        </a:p>
      </dgm:t>
    </dgm:pt>
    <dgm:pt modelId="{6E96439A-858D-4672-B730-E6BF0EB5B22E}" type="sibTrans" cxnId="{9C039626-48C9-4ED5-A716-78AC6A01921F}">
      <dgm:prSet/>
      <dgm:spPr/>
      <dgm:t>
        <a:bodyPr/>
        <a:lstStyle/>
        <a:p>
          <a:endParaRPr lang="en-US" sz="2000"/>
        </a:p>
      </dgm:t>
    </dgm:pt>
    <dgm:pt modelId="{107EA37C-3237-4009-A8C0-BC2790DA201C}" type="pres">
      <dgm:prSet presAssocID="{E2E25C52-A907-4843-8849-7B4B3E5A2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09E3B-23D7-4487-B769-D08C2C946C12}" type="pres">
      <dgm:prSet presAssocID="{981B197D-83EF-4381-B76A-1E994AAEF8BC}" presName="parentText" presStyleLbl="node1" presStyleIdx="0" presStyleCnt="1" custScaleY="202027" custLinFactNeighborX="-2272" custLinFactNeighborY="-525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39626-48C9-4ED5-A716-78AC6A01921F}" srcId="{E2E25C52-A907-4843-8849-7B4B3E5A25BA}" destId="{981B197D-83EF-4381-B76A-1E994AAEF8BC}" srcOrd="0" destOrd="0" parTransId="{8A95CBA5-3467-4F7F-81FA-948E57D5EF04}" sibTransId="{6E96439A-858D-4672-B730-E6BF0EB5B22E}"/>
    <dgm:cxn modelId="{64BDA074-85F1-4C9F-A8D3-73B48C5252E1}" type="presOf" srcId="{981B197D-83EF-4381-B76A-1E994AAEF8BC}" destId="{B5409E3B-23D7-4487-B769-D08C2C946C12}" srcOrd="0" destOrd="0" presId="urn:microsoft.com/office/officeart/2005/8/layout/vList2"/>
    <dgm:cxn modelId="{C2F4763D-C85B-41E5-A682-D3300768A0EC}" type="presOf" srcId="{E2E25C52-A907-4843-8849-7B4B3E5A25BA}" destId="{107EA37C-3237-4009-A8C0-BC2790DA201C}" srcOrd="0" destOrd="0" presId="urn:microsoft.com/office/officeart/2005/8/layout/vList2"/>
    <dgm:cxn modelId="{EC3F5FDF-70F7-4BDF-BC41-9459519F6EBD}" type="presParOf" srcId="{107EA37C-3237-4009-A8C0-BC2790DA201C}" destId="{B5409E3B-23D7-4487-B769-D08C2C946C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664EF1-6CB3-4175-9747-291D5F46CE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0B7497-8678-4B43-AB68-D4222AF858B5}">
      <dgm:prSet custT="1"/>
      <dgm:spPr/>
      <dgm:t>
        <a:bodyPr/>
        <a:lstStyle/>
        <a:p>
          <a:pPr algn="ctr" rtl="1"/>
          <a:r>
            <a:rPr lang="fa-IR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نکات مهم 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6818A9E7-D619-45BD-8BA5-4C7D48F8A7D1}" type="parTrans" cxnId="{BD034309-1404-4E84-B547-D5E5141E78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500E4E-A649-4AC9-9007-8E216076BBE7}" type="sibTrans" cxnId="{BD034309-1404-4E84-B547-D5E5141E7809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A2C670-80A7-463F-B6DA-FDE235D07A82}" type="pres">
      <dgm:prSet presAssocID="{28664EF1-6CB3-4175-9747-291D5F46CE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378A1-2B1C-4BBC-A9E8-11941BDF3905}" type="pres">
      <dgm:prSet presAssocID="{2A0B7497-8678-4B43-AB68-D4222AF858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34309-1404-4E84-B547-D5E5141E7809}" srcId="{28664EF1-6CB3-4175-9747-291D5F46CEE0}" destId="{2A0B7497-8678-4B43-AB68-D4222AF858B5}" srcOrd="0" destOrd="0" parTransId="{6818A9E7-D619-45BD-8BA5-4C7D48F8A7D1}" sibTransId="{55500E4E-A649-4AC9-9007-8E216076BBE7}"/>
    <dgm:cxn modelId="{3788C8F8-853C-470F-8032-ADD5E574F4FB}" type="presOf" srcId="{28664EF1-6CB3-4175-9747-291D5F46CEE0}" destId="{22A2C670-80A7-463F-B6DA-FDE235D07A82}" srcOrd="0" destOrd="0" presId="urn:microsoft.com/office/officeart/2005/8/layout/vList2"/>
    <dgm:cxn modelId="{7733A4F0-2DD6-431D-8676-B6E1C792BD2C}" type="presOf" srcId="{2A0B7497-8678-4B43-AB68-D4222AF858B5}" destId="{2AE378A1-2B1C-4BBC-A9E8-11941BDF3905}" srcOrd="0" destOrd="0" presId="urn:microsoft.com/office/officeart/2005/8/layout/vList2"/>
    <dgm:cxn modelId="{4B10C8E8-B0FA-4A27-B3F1-AC6CBE80FF6D}" type="presParOf" srcId="{22A2C670-80A7-463F-B6DA-FDE235D07A82}" destId="{2AE378A1-2B1C-4BBC-A9E8-11941BDF39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6E8EE2-E898-4086-8C23-B3E145617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FEAEFA-B725-499E-99A4-0115F6C1EA0F}">
      <dgm:prSet custT="1"/>
      <dgm:spPr/>
      <dgm:t>
        <a:bodyPr/>
        <a:lstStyle/>
        <a:p>
          <a:pPr algn="ctr" rtl="1"/>
          <a:r>
            <a:rPr lang="fa-IR" sz="4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جمع آوري آغوز </a:t>
          </a:r>
          <a:endParaRPr lang="en-US" sz="44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A3B2F7F3-B34C-4719-B3F6-9DC3B83B9D34}" type="parTrans" cxnId="{C9A816BF-DE40-4DE6-8F06-5CFDB41D14A6}">
      <dgm:prSet/>
      <dgm:spPr/>
      <dgm:t>
        <a:bodyPr/>
        <a:lstStyle/>
        <a:p>
          <a:endParaRPr lang="en-US"/>
        </a:p>
      </dgm:t>
    </dgm:pt>
    <dgm:pt modelId="{581865F9-6C29-4BB8-BFF9-E2F0853F0A1D}" type="sibTrans" cxnId="{C9A816BF-DE40-4DE6-8F06-5CFDB41D14A6}">
      <dgm:prSet/>
      <dgm:spPr/>
      <dgm:t>
        <a:bodyPr/>
        <a:lstStyle/>
        <a:p>
          <a:endParaRPr lang="en-US"/>
        </a:p>
      </dgm:t>
    </dgm:pt>
    <dgm:pt modelId="{EDEEABD2-3D6F-464A-AA57-08B8C08B9382}" type="pres">
      <dgm:prSet presAssocID="{746E8EE2-E898-4086-8C23-B3E145617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33746-4618-4913-A11E-57C271904AD6}" type="pres">
      <dgm:prSet presAssocID="{9AFEAEFA-B725-499E-99A4-0115F6C1EA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4675C-0B0F-4FE8-952A-74FB63295AFD}" type="presOf" srcId="{9AFEAEFA-B725-499E-99A4-0115F6C1EA0F}" destId="{F6C33746-4618-4913-A11E-57C271904AD6}" srcOrd="0" destOrd="0" presId="urn:microsoft.com/office/officeart/2005/8/layout/vList2"/>
    <dgm:cxn modelId="{B63F2CA2-BFE2-4EDE-BAB3-A91A482D56E1}" type="presOf" srcId="{746E8EE2-E898-4086-8C23-B3E145617C41}" destId="{EDEEABD2-3D6F-464A-AA57-08B8C08B9382}" srcOrd="0" destOrd="0" presId="urn:microsoft.com/office/officeart/2005/8/layout/vList2"/>
    <dgm:cxn modelId="{C9A816BF-DE40-4DE6-8F06-5CFDB41D14A6}" srcId="{746E8EE2-E898-4086-8C23-B3E145617C41}" destId="{9AFEAEFA-B725-499E-99A4-0115F6C1EA0F}" srcOrd="0" destOrd="0" parTransId="{A3B2F7F3-B34C-4719-B3F6-9DC3B83B9D34}" sibTransId="{581865F9-6C29-4BB8-BFF9-E2F0853F0A1D}"/>
    <dgm:cxn modelId="{A5065274-B770-442A-8453-0BA5F64FEF1B}" type="presParOf" srcId="{EDEEABD2-3D6F-464A-AA57-08B8C08B9382}" destId="{F6C33746-4618-4913-A11E-57C271904A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D9B1B0-F0A5-4DC3-B22A-453962A7BC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E1B732-2492-44E4-AA80-BAE24D9716F5}">
      <dgm:prSet custT="1"/>
      <dgm:spPr/>
      <dgm:t>
        <a:bodyPr/>
        <a:lstStyle/>
        <a:p>
          <a:pPr algn="ctr" rtl="1"/>
          <a:r>
            <a:rPr lang="fa-I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نکات مهم </a:t>
          </a:r>
          <a:r>
            <a:rPr lang="fa-IR" sz="4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درتغذیه</a:t>
          </a:r>
          <a:r>
            <a:rPr lang="fa-I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نوزاد نارس</a:t>
          </a:r>
          <a:endParaRPr lang="en-US" sz="4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B64887EE-277C-4DD0-854B-37CE08BF6F99}" type="parTrans" cxnId="{EA0CFF7A-13B4-4694-B6C9-C6C566469B7E}">
      <dgm:prSet/>
      <dgm:spPr/>
      <dgm:t>
        <a:bodyPr/>
        <a:lstStyle/>
        <a:p>
          <a:endParaRPr lang="en-US"/>
        </a:p>
      </dgm:t>
    </dgm:pt>
    <dgm:pt modelId="{28C612D8-6F0D-4296-930C-C5393AC83BD4}" type="sibTrans" cxnId="{EA0CFF7A-13B4-4694-B6C9-C6C566469B7E}">
      <dgm:prSet/>
      <dgm:spPr/>
      <dgm:t>
        <a:bodyPr/>
        <a:lstStyle/>
        <a:p>
          <a:endParaRPr lang="en-US"/>
        </a:p>
      </dgm:t>
    </dgm:pt>
    <dgm:pt modelId="{0C65D3C9-818D-4891-A726-0DE8FC35C738}" type="pres">
      <dgm:prSet presAssocID="{98D9B1B0-F0A5-4DC3-B22A-453962A7BC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B388A2-3B93-48B0-868E-F3633125C846}" type="pres">
      <dgm:prSet presAssocID="{76E1B732-2492-44E4-AA80-BAE24D9716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CFF7A-13B4-4694-B6C9-C6C566469B7E}" srcId="{98D9B1B0-F0A5-4DC3-B22A-453962A7BCFC}" destId="{76E1B732-2492-44E4-AA80-BAE24D9716F5}" srcOrd="0" destOrd="0" parTransId="{B64887EE-277C-4DD0-854B-37CE08BF6F99}" sibTransId="{28C612D8-6F0D-4296-930C-C5393AC83BD4}"/>
    <dgm:cxn modelId="{F50FF8AC-420C-417A-9C81-C0AF7B46CFFC}" type="presOf" srcId="{76E1B732-2492-44E4-AA80-BAE24D9716F5}" destId="{24B388A2-3B93-48B0-868E-F3633125C846}" srcOrd="0" destOrd="0" presId="urn:microsoft.com/office/officeart/2005/8/layout/vList2"/>
    <dgm:cxn modelId="{97156DE5-62E2-4CB8-ABE5-45ED41ED24AD}" type="presOf" srcId="{98D9B1B0-F0A5-4DC3-B22A-453962A7BCFC}" destId="{0C65D3C9-818D-4891-A726-0DE8FC35C738}" srcOrd="0" destOrd="0" presId="urn:microsoft.com/office/officeart/2005/8/layout/vList2"/>
    <dgm:cxn modelId="{41455F62-C1DC-44BD-B6A0-5D249F0C43E1}" type="presParOf" srcId="{0C65D3C9-818D-4891-A726-0DE8FC35C738}" destId="{24B388A2-3B93-48B0-868E-F3633125C8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7895F2-6CFB-4F1B-8073-46A64B00D7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EA771B-BA3A-4FED-85EB-C76F90E9E021}">
      <dgm:prSet custT="1"/>
      <dgm:spPr/>
      <dgm:t>
        <a:bodyPr/>
        <a:lstStyle/>
        <a:p>
          <a:pPr algn="ctr" rtl="1"/>
          <a:r>
            <a:rPr lang="fa-IR" sz="4400" b="1" smtClean="0">
              <a:cs typeface="B Nazanin" panose="00000400000000000000" pitchFamily="2" charset="-78"/>
            </a:rPr>
            <a:t>نکات مهم </a:t>
          </a:r>
          <a:endParaRPr lang="en-US" sz="4400">
            <a:cs typeface="B Nazanin" panose="00000400000000000000" pitchFamily="2" charset="-78"/>
          </a:endParaRPr>
        </a:p>
      </dgm:t>
    </dgm:pt>
    <dgm:pt modelId="{0376D640-6896-4C5E-B692-EB34AFA7B9FD}" type="parTrans" cxnId="{E6AE5610-19EF-43A7-B424-FDB40C805CE0}">
      <dgm:prSet/>
      <dgm:spPr/>
      <dgm:t>
        <a:bodyPr/>
        <a:lstStyle/>
        <a:p>
          <a:endParaRPr lang="en-US"/>
        </a:p>
      </dgm:t>
    </dgm:pt>
    <dgm:pt modelId="{5CCED5AB-24F6-4F35-988D-3045B81FAAD0}" type="sibTrans" cxnId="{E6AE5610-19EF-43A7-B424-FDB40C805CE0}">
      <dgm:prSet/>
      <dgm:spPr/>
      <dgm:t>
        <a:bodyPr/>
        <a:lstStyle/>
        <a:p>
          <a:endParaRPr lang="en-US"/>
        </a:p>
      </dgm:t>
    </dgm:pt>
    <dgm:pt modelId="{9988BD54-69E0-4241-B2BE-EA28D40D6B7A}" type="pres">
      <dgm:prSet presAssocID="{FC7895F2-6CFB-4F1B-8073-46A64B00D7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CECE04-E8ED-48BB-8DD8-5D1058DAB11C}" type="pres">
      <dgm:prSet presAssocID="{4BEA771B-BA3A-4FED-85EB-C76F90E9E0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AE5610-19EF-43A7-B424-FDB40C805CE0}" srcId="{FC7895F2-6CFB-4F1B-8073-46A64B00D725}" destId="{4BEA771B-BA3A-4FED-85EB-C76F90E9E021}" srcOrd="0" destOrd="0" parTransId="{0376D640-6896-4C5E-B692-EB34AFA7B9FD}" sibTransId="{5CCED5AB-24F6-4F35-988D-3045B81FAAD0}"/>
    <dgm:cxn modelId="{CFB309FF-F7DB-463B-9D71-8C9636E75F69}" type="presOf" srcId="{4BEA771B-BA3A-4FED-85EB-C76F90E9E021}" destId="{8ACECE04-E8ED-48BB-8DD8-5D1058DAB11C}" srcOrd="0" destOrd="0" presId="urn:microsoft.com/office/officeart/2005/8/layout/vList2"/>
    <dgm:cxn modelId="{FADA0FEE-CECB-4E22-81A1-0ECFE4014F73}" type="presOf" srcId="{FC7895F2-6CFB-4F1B-8073-46A64B00D725}" destId="{9988BD54-69E0-4241-B2BE-EA28D40D6B7A}" srcOrd="0" destOrd="0" presId="urn:microsoft.com/office/officeart/2005/8/layout/vList2"/>
    <dgm:cxn modelId="{05687AC2-8421-4356-9768-C5CB45C1B311}" type="presParOf" srcId="{9988BD54-69E0-4241-B2BE-EA28D40D6B7A}" destId="{8ACECE04-E8ED-48BB-8DD8-5D1058DAB1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88D765-AFDE-4CFC-8A30-8AAB8EBC369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6263031-49E7-4E54-A6E2-BC2FB65A5E1F}">
      <dgm:prSet custT="1"/>
      <dgm:spPr/>
      <dgm:t>
        <a:bodyPr/>
        <a:lstStyle/>
        <a:p>
          <a:pPr algn="ctr" rtl="0"/>
          <a:r>
            <a:rPr lang="fa-IR" sz="3200" b="1" dirty="0" smtClean="0">
              <a:effectLst/>
              <a:cs typeface="B Nazanin" panose="00000400000000000000" pitchFamily="2" charset="-78"/>
            </a:rPr>
            <a:t>اطمینان از </a:t>
          </a:r>
          <a:r>
            <a:rPr lang="fa-IR" sz="3200" b="1" dirty="0" err="1" smtClean="0">
              <a:effectLst/>
              <a:cs typeface="B Nazanin" panose="00000400000000000000" pitchFamily="2" charset="-78"/>
            </a:rPr>
            <a:t>توانايی</a:t>
          </a:r>
          <a:r>
            <a:rPr lang="fa-IR" sz="3200" b="1" dirty="0" smtClean="0">
              <a:effectLst/>
              <a:cs typeface="B Nazanin" panose="00000400000000000000" pitchFamily="2" charset="-78"/>
            </a:rPr>
            <a:t> در دوشیدن و ذخیره شیر بمنظور حفظ تغذیه انحصاری با شیرمادر در روز و شب و دادن به نوزاد با لوله معده، فنجان </a:t>
          </a:r>
          <a:r>
            <a:rPr lang="fa-IR" sz="3200" b="1" dirty="0" err="1" smtClean="0">
              <a:effectLst/>
              <a:cs typeface="B Nazanin" panose="00000400000000000000" pitchFamily="2" charset="-78"/>
            </a:rPr>
            <a:t>درهر</a:t>
          </a:r>
          <a:r>
            <a:rPr lang="fa-IR" sz="3200" b="1" dirty="0" smtClean="0">
              <a:effectLst/>
              <a:cs typeface="B Nazanin" panose="00000400000000000000" pitchFamily="2" charset="-78"/>
            </a:rPr>
            <a:t> مادری که مراقبت آغوشی می کند</a:t>
          </a:r>
          <a:endParaRPr lang="en-US" sz="3200" b="1" dirty="0">
            <a:effectLst/>
            <a:cs typeface="B Nazanin" panose="00000400000000000000" pitchFamily="2" charset="-78"/>
          </a:endParaRPr>
        </a:p>
      </dgm:t>
    </dgm:pt>
    <dgm:pt modelId="{4257DAE2-0465-48F1-A760-1A4BF10AC658}" type="parTrans" cxnId="{AE692605-34A9-4977-AF2B-32FEDC4F738E}">
      <dgm:prSet/>
      <dgm:spPr/>
      <dgm:t>
        <a:bodyPr/>
        <a:lstStyle/>
        <a:p>
          <a:endParaRPr lang="en-US" sz="1600"/>
        </a:p>
      </dgm:t>
    </dgm:pt>
    <dgm:pt modelId="{9B356F35-55BF-43FF-AB3B-112AF5CC08ED}" type="sibTrans" cxnId="{AE692605-34A9-4977-AF2B-32FEDC4F738E}">
      <dgm:prSet/>
      <dgm:spPr/>
      <dgm:t>
        <a:bodyPr/>
        <a:lstStyle/>
        <a:p>
          <a:endParaRPr lang="en-US" sz="1600"/>
        </a:p>
      </dgm:t>
    </dgm:pt>
    <dgm:pt modelId="{8D6FF375-F9E7-491B-A98C-EDDCB6F46FB9}" type="pres">
      <dgm:prSet presAssocID="{C288D765-AFDE-4CFC-8A30-8AAB8EBC36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0378A-4FD3-4048-AB4D-A8080FC1150B}" type="pres">
      <dgm:prSet presAssocID="{E6263031-49E7-4E54-A6E2-BC2FB65A5E1F}" presName="parentText" presStyleLbl="node1" presStyleIdx="0" presStyleCnt="1" custScaleX="100000" custScaleY="91816" custLinFactNeighborX="577" custLinFactNeighborY="-22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59B78-E192-4E89-94AA-909FB07F7449}" type="presOf" srcId="{E6263031-49E7-4E54-A6E2-BC2FB65A5E1F}" destId="{72D0378A-4FD3-4048-AB4D-A8080FC1150B}" srcOrd="0" destOrd="0" presId="urn:microsoft.com/office/officeart/2005/8/layout/vList2"/>
    <dgm:cxn modelId="{AE692605-34A9-4977-AF2B-32FEDC4F738E}" srcId="{C288D765-AFDE-4CFC-8A30-8AAB8EBC369B}" destId="{E6263031-49E7-4E54-A6E2-BC2FB65A5E1F}" srcOrd="0" destOrd="0" parTransId="{4257DAE2-0465-48F1-A760-1A4BF10AC658}" sibTransId="{9B356F35-55BF-43FF-AB3B-112AF5CC08ED}"/>
    <dgm:cxn modelId="{460DAAF4-9D32-46E2-8DCA-304C7DFD7E1D}" type="presOf" srcId="{C288D765-AFDE-4CFC-8A30-8AAB8EBC369B}" destId="{8D6FF375-F9E7-491B-A98C-EDDCB6F46FB9}" srcOrd="0" destOrd="0" presId="urn:microsoft.com/office/officeart/2005/8/layout/vList2"/>
    <dgm:cxn modelId="{A5B44FBE-F918-4DE9-830B-367BDA85A3C0}" type="presParOf" srcId="{8D6FF375-F9E7-491B-A98C-EDDCB6F46FB9}" destId="{72D0378A-4FD3-4048-AB4D-A8080FC11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D973-2BA0-45BD-AD94-6BF6C7B0B14D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در چه مواردی شیرمادر باید دوشیده شود؟ 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85B93-9A8D-46EC-B6B0-5E66D148E438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در چه مواردی شیرمادر باید دوشیده شود؟ 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C2229-D2EA-4231-8C8B-06C790819B09}">
      <dsp:nvSpPr>
        <dsp:cNvPr id="0" name=""/>
        <dsp:cNvSpPr/>
      </dsp:nvSpPr>
      <dsp:spPr>
        <a:xfrm>
          <a:off x="0" y="140417"/>
          <a:ext cx="7616825" cy="819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cs typeface="B Nazanin" panose="00000400000000000000" pitchFamily="2" charset="-78"/>
            </a:rPr>
            <a:t>درشيردوشي</a:t>
          </a:r>
          <a:endParaRPr lang="en-US" sz="4400" kern="1200" dirty="0">
            <a:cs typeface="B Nazanin" panose="00000400000000000000" pitchFamily="2" charset="-78"/>
          </a:endParaRPr>
        </a:p>
      </dsp:txBody>
      <dsp:txXfrm>
        <a:off x="39995" y="180412"/>
        <a:ext cx="7536835" cy="7393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04969-72C2-44C1-88D0-37D0F7928F2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آمادگی قبلی برای دوشیدن شیر:</a:t>
          </a:r>
          <a:r>
            <a:rPr lang="en-US" sz="2800" b="1" kern="1200" dirty="0" smtClean="0">
              <a:cs typeface="B Nazanin" panose="00000400000000000000" pitchFamily="2" charset="-78"/>
            </a:rPr>
            <a:t> </a:t>
          </a:r>
          <a:r>
            <a:rPr lang="fa-IR" sz="2800" b="1" kern="1200" dirty="0" smtClean="0">
              <a:cs typeface="B Nazanin" panose="00000400000000000000" pitchFamily="2" charset="-78"/>
            </a:rPr>
            <a:t>تحریک رفلکس اکسی توسین 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CBF0F-00B8-4C8F-AB9D-CFE0CF033E46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چند نكته  مهم  در شیردوشی با دست :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37E4E-AAE1-4FD7-B62B-1E3E2D68C02B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چند نكته  مهم  در شیردوشی با دست :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DD977-6198-4209-8535-3DF2F23F5B0D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Nazanin" panose="00000400000000000000" pitchFamily="2" charset="-78"/>
            </a:rPr>
            <a:t>روش های دوشیدن شیر</a:t>
          </a:r>
          <a:endParaRPr lang="en-US" sz="3800" kern="1200" dirty="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A34B0-9E0F-428C-A960-A92317D5303B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Nazanin" panose="00000400000000000000" pitchFamily="2" charset="-78"/>
            </a:rPr>
            <a:t>دوشیدن با دست</a:t>
          </a:r>
          <a:endParaRPr lang="en-US" sz="3800" kern="1200" dirty="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786DD-A9A6-4E96-A16E-3A6F65D47054}">
      <dsp:nvSpPr>
        <dsp:cNvPr id="0" name=""/>
        <dsp:cNvSpPr/>
      </dsp:nvSpPr>
      <dsp:spPr>
        <a:xfrm>
          <a:off x="0" y="970"/>
          <a:ext cx="8229600" cy="993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B Nazanin"/>
            </a:rPr>
            <a:t>شیردوشی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B Nazanin"/>
            </a:rPr>
            <a:t> با دست</a:t>
          </a:r>
          <a:endParaRPr lang="en-US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8482" y="49452"/>
        <a:ext cx="8132636" cy="8961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99CEE-8B0C-4CDF-B33F-9E81D37B6369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Nazanin" panose="00000400000000000000" pitchFamily="2" charset="-78"/>
            </a:rPr>
            <a:t>راهنمای دوشیدن شیر با دست</a:t>
          </a:r>
          <a:endParaRPr lang="en-US" sz="3800" kern="1200" dirty="0"/>
        </a:p>
      </dsp:txBody>
      <dsp:txXfrm>
        <a:off x="55344" y="59979"/>
        <a:ext cx="8118912" cy="1023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40226-7477-45D8-9E8C-FF7EBCFCF86F}">
      <dsp:nvSpPr>
        <dsp:cNvPr id="0" name=""/>
        <dsp:cNvSpPr/>
      </dsp:nvSpPr>
      <dsp:spPr>
        <a:xfrm>
          <a:off x="0" y="64305"/>
          <a:ext cx="8229600" cy="1014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400" b="1" kern="1200" smtClean="0">
              <a:cs typeface="B Nazanin" panose="00000400000000000000" pitchFamily="2" charset="-78"/>
            </a:rPr>
            <a:t>مشکلات مادران نوزادان نارس در ارتباط  با شيردوشي </a:t>
          </a:r>
          <a:endParaRPr lang="en-US" sz="3400" kern="1200">
            <a:cs typeface="B Nazanin" panose="00000400000000000000" pitchFamily="2" charset="-78"/>
          </a:endParaRPr>
        </a:p>
      </dsp:txBody>
      <dsp:txXfrm>
        <a:off x="49518" y="113823"/>
        <a:ext cx="8130564" cy="91535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1A0FB-9918-4AAC-9297-016A4692A3E2}">
      <dsp:nvSpPr>
        <dsp:cNvPr id="0" name=""/>
        <dsp:cNvSpPr/>
      </dsp:nvSpPr>
      <dsp:spPr>
        <a:xfrm>
          <a:off x="0" y="0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راهنمای دوشیدن شیر با دست :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5344"/>
        <a:ext cx="8118912" cy="10230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2E8CF-D302-4F1B-95EC-48891905099A}">
      <dsp:nvSpPr>
        <dsp:cNvPr id="0" name=""/>
        <dsp:cNvSpPr/>
      </dsp:nvSpPr>
      <dsp:spPr>
        <a:xfrm>
          <a:off x="0" y="446"/>
          <a:ext cx="7772401" cy="9135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B Nazanin" panose="00000400000000000000" pitchFamily="2" charset="-78"/>
            </a:rPr>
            <a:t>شیردوش های مکانیکی دستی</a:t>
          </a:r>
          <a:endParaRPr lang="en-US" sz="4000" kern="1200" dirty="0">
            <a:cs typeface="B Nazanin" panose="00000400000000000000" pitchFamily="2" charset="-78"/>
          </a:endParaRPr>
        </a:p>
      </dsp:txBody>
      <dsp:txXfrm>
        <a:off x="44594" y="45040"/>
        <a:ext cx="7683213" cy="82431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79F15-8FF2-4D29-BC7A-73326E7811D6}">
      <dsp:nvSpPr>
        <dsp:cNvPr id="0" name=""/>
        <dsp:cNvSpPr/>
      </dsp:nvSpPr>
      <dsp:spPr>
        <a:xfrm>
          <a:off x="0" y="679"/>
          <a:ext cx="8229600" cy="1141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پمپ های دستی بوق دوچرخه ای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Nazanin" panose="00000400000000000000" pitchFamily="2" charset="-78"/>
            </a:rPr>
            <a:t>Bicycle horn’ rubber bulb- style pump</a:t>
          </a:r>
          <a:endParaRPr lang="en-US" sz="2000" kern="1200" dirty="0">
            <a:cs typeface="B Nazanin" panose="00000400000000000000" pitchFamily="2" charset="-78"/>
          </a:endParaRPr>
        </a:p>
      </dsp:txBody>
      <dsp:txXfrm>
        <a:off x="55730" y="56409"/>
        <a:ext cx="8118140" cy="103018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686FD-0450-469D-8B7B-B0ED17C8C4D8}">
      <dsp:nvSpPr>
        <dsp:cNvPr id="0" name=""/>
        <dsp:cNvSpPr/>
      </dsp:nvSpPr>
      <dsp:spPr>
        <a:xfrm>
          <a:off x="0" y="0"/>
          <a:ext cx="7848599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smtClean="0">
              <a:cs typeface="B Nazanin" panose="00000400000000000000" pitchFamily="2" charset="-78"/>
            </a:rPr>
            <a:t>شیردوش های</a:t>
          </a:r>
          <a:r>
            <a:rPr lang="en-US" sz="4000" b="1" kern="1200" smtClean="0">
              <a:cs typeface="B Nazanin" panose="00000400000000000000" pitchFamily="2" charset="-78"/>
            </a:rPr>
            <a:t> </a:t>
          </a:r>
          <a:r>
            <a:rPr lang="fa-IR" sz="4000" b="1" kern="1200" smtClean="0">
              <a:cs typeface="B Nazanin" panose="00000400000000000000" pitchFamily="2" charset="-78"/>
            </a:rPr>
            <a:t>بزرگ الکتریکی (برقی)</a:t>
          </a:r>
          <a:endParaRPr lang="en-US" sz="4000" kern="1200">
            <a:cs typeface="B Nazanin" panose="00000400000000000000" pitchFamily="2" charset="-78"/>
          </a:endParaRPr>
        </a:p>
      </dsp:txBody>
      <dsp:txXfrm>
        <a:off x="58257" y="58257"/>
        <a:ext cx="7732085" cy="10768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FEE17-7D24-4E20-B16E-BF8596FAB243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طرز کار با شیردوش های برقی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23C26-1DFA-478B-AC0E-510CCD5B15C7}">
      <dsp:nvSpPr>
        <dsp:cNvPr id="0" name=""/>
        <dsp:cNvSpPr/>
      </dsp:nvSpPr>
      <dsp:spPr>
        <a:xfrm>
          <a:off x="0" y="9270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Nazanin" panose="00000400000000000000" pitchFamily="2" charset="-78"/>
            </a:rPr>
            <a:t>طرز کار با شیردوش های برقی</a:t>
          </a:r>
          <a:endParaRPr lang="en-US" sz="3800" kern="1200" dirty="0">
            <a:cs typeface="B Nazanin" panose="00000400000000000000" pitchFamily="2" charset="-78"/>
          </a:endParaRPr>
        </a:p>
      </dsp:txBody>
      <dsp:txXfrm>
        <a:off x="55344" y="64614"/>
        <a:ext cx="8118912" cy="10230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786DD-A9A6-4E96-A16E-3A6F65D47054}">
      <dsp:nvSpPr>
        <dsp:cNvPr id="0" name=""/>
        <dsp:cNvSpPr/>
      </dsp:nvSpPr>
      <dsp:spPr>
        <a:xfrm>
          <a:off x="0" y="970"/>
          <a:ext cx="8229600" cy="993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شیردوشی</a:t>
          </a:r>
          <a:r>
            <a:rPr lang="fa-IR" sz="3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پمپ الکتریکی </a:t>
          </a:r>
          <a:r>
            <a:rPr lang="fa-IR" sz="36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بصورت</a:t>
          </a:r>
          <a:r>
            <a:rPr lang="fa-IR" sz="3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همزما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</a:t>
          </a:r>
          <a:endParaRPr lang="en-US" sz="3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8482" y="49452"/>
        <a:ext cx="8132636" cy="89618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A7F0F-0F8A-472A-8476-D75A60B697BC}">
      <dsp:nvSpPr>
        <dsp:cNvPr id="0" name=""/>
        <dsp:cNvSpPr/>
      </dsp:nvSpPr>
      <dsp:spPr>
        <a:xfrm>
          <a:off x="0" y="4635"/>
          <a:ext cx="82296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مقادیر شیر با نوع پمپ زدن و ماساژ پستان 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9979"/>
        <a:ext cx="8118912" cy="102304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947E5-7519-4A4F-B4E9-7015DA4BFD16}">
      <dsp:nvSpPr>
        <dsp:cNvPr id="0" name=""/>
        <dsp:cNvSpPr/>
      </dsp:nvSpPr>
      <dsp:spPr>
        <a:xfrm>
          <a:off x="0" y="1077"/>
          <a:ext cx="7772400" cy="2259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نه تنها تعداد دفعات خالی کردن پستان، بلکه میزان تخلیه آن نیز در تولید شیر نقش مهمی بازی می کند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.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110307" y="111384"/>
        <a:ext cx="7551786" cy="203903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EAF8C-B8B5-4A1E-9694-4F9F04D436A0}">
      <dsp:nvSpPr>
        <dsp:cNvPr id="0" name=""/>
        <dsp:cNvSpPr/>
      </dsp:nvSpPr>
      <dsp:spPr>
        <a:xfrm>
          <a:off x="0" y="153810"/>
          <a:ext cx="8229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smtClean="0">
              <a:cs typeface="B Nazanin" panose="00000400000000000000" pitchFamily="2" charset="-78"/>
            </a:rPr>
            <a:t>مراحل ترکیب شیردوشی با دست و شیردوشی توسط پمپ(</a:t>
          </a:r>
          <a:r>
            <a:rPr lang="en-US" sz="2800" b="1" kern="1200" smtClean="0">
              <a:cs typeface="B Nazanin" panose="00000400000000000000" pitchFamily="2" charset="-78"/>
            </a:rPr>
            <a:t>HOP</a:t>
          </a:r>
          <a:r>
            <a:rPr lang="fa-IR" sz="2800" b="1" kern="1200" smtClean="0">
              <a:cs typeface="B Nazanin" panose="00000400000000000000" pitchFamily="2" charset="-78"/>
            </a:rPr>
            <a:t>) </a:t>
          </a:r>
          <a:endParaRPr lang="en-US" sz="2800" kern="1200">
            <a:cs typeface="B Nazanin" panose="00000400000000000000" pitchFamily="2" charset="-78"/>
          </a:endParaRPr>
        </a:p>
      </dsp:txBody>
      <dsp:txXfrm>
        <a:off x="40780" y="194590"/>
        <a:ext cx="8148040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15F5E-8974-48C4-9B55-E282ED4A43FD}">
      <dsp:nvSpPr>
        <dsp:cNvPr id="0" name=""/>
        <dsp:cNvSpPr/>
      </dsp:nvSpPr>
      <dsp:spPr>
        <a:xfrm>
          <a:off x="0" y="8579"/>
          <a:ext cx="77724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smtClean="0">
              <a:cs typeface="B Nazanin" panose="00000400000000000000" pitchFamily="2" charset="-78"/>
            </a:rPr>
            <a:t>مشکلات مادران نوزادان نارس در ارتباط  با شيردوشي </a:t>
          </a:r>
          <a:endParaRPr lang="en-US" sz="3200" kern="1200">
            <a:cs typeface="B Nazanin" panose="00000400000000000000" pitchFamily="2" charset="-78"/>
          </a:endParaRPr>
        </a:p>
      </dsp:txBody>
      <dsp:txXfrm>
        <a:off x="47519" y="56098"/>
        <a:ext cx="7677362" cy="87840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F2D19-1D43-4EBD-ABF9-4F30EA9E2B28}">
      <dsp:nvSpPr>
        <dsp:cNvPr id="0" name=""/>
        <dsp:cNvSpPr/>
      </dsp:nvSpPr>
      <dsp:spPr>
        <a:xfrm>
          <a:off x="0" y="9899"/>
          <a:ext cx="7848600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(HOP) hands-on pumping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30" y="64729"/>
        <a:ext cx="7738940" cy="101354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67642-9FD8-4DB4-9D42-444BE120FD74}">
      <dsp:nvSpPr>
        <dsp:cNvPr id="0" name=""/>
        <dsp:cNvSpPr/>
      </dsp:nvSpPr>
      <dsp:spPr>
        <a:xfrm>
          <a:off x="0" y="1460"/>
          <a:ext cx="7772400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smtClean="0">
              <a:cs typeface="B Nazanin" panose="00000400000000000000" pitchFamily="2" charset="-78"/>
            </a:rPr>
            <a:t>ذخيره سازي شيرمادر نوزادن نارس</a:t>
          </a:r>
          <a:endParaRPr lang="en-US" sz="3800" kern="1200">
            <a:cs typeface="B Nazanin" panose="00000400000000000000" pitchFamily="2" charset="-78"/>
          </a:endParaRPr>
        </a:p>
      </dsp:txBody>
      <dsp:txXfrm>
        <a:off x="55344" y="56804"/>
        <a:ext cx="7661712" cy="102304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9E3B-23D7-4487-B769-D08C2C946C12}">
      <dsp:nvSpPr>
        <dsp:cNvPr id="0" name=""/>
        <dsp:cNvSpPr/>
      </dsp:nvSpPr>
      <dsp:spPr>
        <a:xfrm>
          <a:off x="0" y="0"/>
          <a:ext cx="8763000" cy="826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B Nazanin" panose="00000400000000000000" pitchFamily="2" charset="-78"/>
            </a:rPr>
            <a:t>مشکلات مادران نوزادان نارس در ارتباط  با شيردوشي </a:t>
          </a:r>
          <a:endParaRPr lang="en-US" sz="3600" kern="1200" dirty="0">
            <a:cs typeface="B Nazanin" panose="00000400000000000000" pitchFamily="2" charset="-78"/>
          </a:endParaRPr>
        </a:p>
      </dsp:txBody>
      <dsp:txXfrm>
        <a:off x="40346" y="40346"/>
        <a:ext cx="8682308" cy="745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378A1-2B1C-4BBC-A9E8-11941BDF3905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نکات مهم 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33746-4618-4913-A11E-57C271904AD6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جمع آوري آغوز </a:t>
          </a:r>
          <a:endParaRPr lang="en-US" sz="4400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88A2-3B93-48B0-868E-F3633125C846}">
      <dsp:nvSpPr>
        <dsp:cNvPr id="0" name=""/>
        <dsp:cNvSpPr/>
      </dsp:nvSpPr>
      <dsp:spPr>
        <a:xfrm>
          <a:off x="0" y="679"/>
          <a:ext cx="8229600" cy="1141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نکات مهم </a:t>
          </a:r>
          <a:r>
            <a:rPr lang="fa-IR" sz="4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درتغذیه</a:t>
          </a:r>
          <a:r>
            <a:rPr lang="fa-IR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نوزاد نارس</a:t>
          </a:r>
          <a:endParaRPr lang="en-US" sz="4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30" y="56409"/>
        <a:ext cx="8118140" cy="10301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ECE04-E8ED-48BB-8DD8-5D1058DAB11C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smtClean="0">
              <a:cs typeface="B Nazanin" panose="00000400000000000000" pitchFamily="2" charset="-78"/>
            </a:rPr>
            <a:t>نکات مهم </a:t>
          </a:r>
          <a:endParaRPr lang="en-US" sz="4400" kern="1200"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378A-4FD3-4048-AB4D-A8080FC1150B}">
      <dsp:nvSpPr>
        <dsp:cNvPr id="0" name=""/>
        <dsp:cNvSpPr/>
      </dsp:nvSpPr>
      <dsp:spPr>
        <a:xfrm>
          <a:off x="0" y="76189"/>
          <a:ext cx="8001000" cy="26813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/>
              <a:cs typeface="B Nazanin" panose="00000400000000000000" pitchFamily="2" charset="-78"/>
            </a:rPr>
            <a:t>اطمینان از </a:t>
          </a:r>
          <a:r>
            <a:rPr lang="fa-IR" sz="3200" b="1" kern="1200" dirty="0" err="1" smtClean="0">
              <a:effectLst/>
              <a:cs typeface="B Nazanin" panose="00000400000000000000" pitchFamily="2" charset="-78"/>
            </a:rPr>
            <a:t>توانايی</a:t>
          </a:r>
          <a:r>
            <a:rPr lang="fa-IR" sz="3200" b="1" kern="1200" dirty="0" smtClean="0">
              <a:effectLst/>
              <a:cs typeface="B Nazanin" panose="00000400000000000000" pitchFamily="2" charset="-78"/>
            </a:rPr>
            <a:t> در دوشیدن و ذخیره شیر بمنظور حفظ تغذیه انحصاری با شیرمادر در روز و شب و دادن به نوزاد با لوله معده، فنجان </a:t>
          </a:r>
          <a:r>
            <a:rPr lang="fa-IR" sz="3200" b="1" kern="1200" dirty="0" err="1" smtClean="0">
              <a:effectLst/>
              <a:cs typeface="B Nazanin" panose="00000400000000000000" pitchFamily="2" charset="-78"/>
            </a:rPr>
            <a:t>درهر</a:t>
          </a:r>
          <a:r>
            <a:rPr lang="fa-IR" sz="3200" b="1" kern="1200" dirty="0" smtClean="0">
              <a:effectLst/>
              <a:cs typeface="B Nazanin" panose="00000400000000000000" pitchFamily="2" charset="-78"/>
            </a:rPr>
            <a:t> مادری که مراقبت آغوشی می کند</a:t>
          </a:r>
          <a:endParaRPr lang="en-US" sz="3200" b="1" kern="1200" dirty="0">
            <a:effectLst/>
            <a:cs typeface="B Nazanin" panose="00000400000000000000" pitchFamily="2" charset="-78"/>
          </a:endParaRPr>
        </a:p>
      </dsp:txBody>
      <dsp:txXfrm>
        <a:off x="130891" y="207080"/>
        <a:ext cx="7739218" cy="2419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09222-A6F4-4479-825C-C4B40EE22322}" type="datetimeFigureOut">
              <a:rPr lang="en-US" smtClean="0"/>
              <a:pPr/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67C76-28F8-42F8-96D7-CD73A1E65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06A462-BEBD-468F-BC19-1FEBF27888E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883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52932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 ravari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B15F1-D7B6-4C1A-BF5D-3495E67DD6D4}" type="slidenum">
              <a:rPr lang="ar-SA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6461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83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65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15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83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Manually expressed human milk had higher fat content than milk expressed by electric pump. We</a:t>
            </a:r>
          </a:p>
          <a:p>
            <a:pPr algn="l" rtl="0"/>
            <a:r>
              <a:rPr lang="en-US" dirty="0" smtClean="0"/>
              <a:t>speculate that this difference is due to the presence of </a:t>
            </a:r>
            <a:r>
              <a:rPr lang="en-US" dirty="0" err="1" smtClean="0"/>
              <a:t>hindmilk</a:t>
            </a:r>
            <a:r>
              <a:rPr lang="en-US" dirty="0" smtClean="0"/>
              <a:t> in the manually expressed milk because the</a:t>
            </a:r>
          </a:p>
          <a:p>
            <a:pPr algn="l" rtl="0"/>
            <a:r>
              <a:rPr lang="en-US" dirty="0" smtClean="0"/>
              <a:t>technique of massaging the breast during manual expression is more likely than the pump to eject </a:t>
            </a:r>
            <a:r>
              <a:rPr lang="en-US" dirty="0" err="1" smtClean="0"/>
              <a:t>hindmilk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which has been shown to have higher fat content than foremilk  BREASTFEEDING MEDICINE</a:t>
            </a:r>
            <a:r>
              <a:rPr lang="fa-IR" baseline="0" dirty="0" smtClean="0"/>
              <a:t> </a:t>
            </a:r>
            <a:r>
              <a:rPr lang="en-US" dirty="0" smtClean="0"/>
              <a:t>Volume 10, Number 7, 2015</a:t>
            </a:r>
          </a:p>
          <a:p>
            <a:pPr algn="l" rtl="0"/>
            <a:endParaRPr lang="en-US" dirty="0" smtClean="0"/>
          </a:p>
          <a:p>
            <a:r>
              <a:rPr lang="fa-IR" dirty="0" smtClean="0"/>
              <a:t>مطالعات مختلفی که برای تغذیه انحصاری با شیرمادر توسط دوشیدن </a:t>
            </a:r>
            <a:r>
              <a:rPr lang="fa-IR" dirty="0" err="1" smtClean="0"/>
              <a:t>باپمپ</a:t>
            </a:r>
            <a:r>
              <a:rPr lang="fa-IR" dirty="0" smtClean="0"/>
              <a:t>، یا دست، انجام و مقایسه شده، ممکن است موجب شود که مادران با نوزادان نارس نزدیک به </a:t>
            </a:r>
            <a:r>
              <a:rPr lang="fa-IR" dirty="0" err="1" smtClean="0"/>
              <a:t>ترم</a:t>
            </a:r>
            <a:r>
              <a:rPr lang="fa-IR" dirty="0" smtClean="0"/>
              <a:t>، در انتخاب روش </a:t>
            </a:r>
            <a:r>
              <a:rPr lang="fa-IR" dirty="0" err="1" smtClean="0"/>
              <a:t>شیردوشی</a:t>
            </a:r>
            <a:r>
              <a:rPr lang="fa-IR" dirty="0" smtClean="0"/>
              <a:t> گیج شوند چون اکثر مطالعات در مورد نوزادان سالم </a:t>
            </a:r>
            <a:r>
              <a:rPr lang="fa-IR" dirty="0" err="1" smtClean="0"/>
              <a:t>ترم</a:t>
            </a:r>
            <a:r>
              <a:rPr lang="fa-IR" dirty="0" smtClean="0"/>
              <a:t> و مادران آنها انجام شده، که در جمعیت نوزادان نارس ممکن صادق نباشد. </a:t>
            </a:r>
          </a:p>
          <a:p>
            <a:r>
              <a:rPr lang="fa-IR" dirty="0" smtClean="0"/>
              <a:t>به طرز جالبی، در یک مطالعه، پمپ زدن پستان بین 24 تا 72 ساعت بعد از سزارین، موجب بهبود انتقال شیر در نوزادان مورد مطالعه نشد و روی طول مدت شیردهی در مادران اول زا، تاثیر منفی گذاشت (</a:t>
            </a:r>
            <a:r>
              <a:rPr lang="fa-IR" dirty="0" err="1" smtClean="0"/>
              <a:t>چپمن</a:t>
            </a:r>
            <a:r>
              <a:rPr lang="fa-IR" dirty="0" smtClean="0"/>
              <a:t>، </a:t>
            </a:r>
            <a:r>
              <a:rPr lang="fa-IR" dirty="0" err="1" smtClean="0"/>
              <a:t>یانگ</a:t>
            </a:r>
            <a:r>
              <a:rPr lang="fa-IR" dirty="0" smtClean="0"/>
              <a:t>، </a:t>
            </a:r>
            <a:r>
              <a:rPr lang="fa-IR" dirty="0" err="1" smtClean="0"/>
              <a:t>فریس</a:t>
            </a:r>
            <a:r>
              <a:rPr lang="fa-IR" dirty="0" smtClean="0"/>
              <a:t> و </a:t>
            </a:r>
            <a:r>
              <a:rPr lang="fa-IR" dirty="0" err="1" smtClean="0"/>
              <a:t>پرزاسکامیلا</a:t>
            </a:r>
            <a:r>
              <a:rPr lang="fa-IR" dirty="0" smtClean="0"/>
              <a:t>، 2001). در مقایسه با تولید شیر توسط دست در یک </a:t>
            </a:r>
            <a:r>
              <a:rPr lang="fa-IR" dirty="0" err="1" smtClean="0"/>
              <a:t>مطالعه¬ی</a:t>
            </a:r>
            <a:r>
              <a:rPr lang="fa-IR" dirty="0" smtClean="0"/>
              <a:t> دیگر، در ابتدا متوسط حجم شیر تولید شده در مادرانی که از پمپ استفاده </a:t>
            </a:r>
            <a:r>
              <a:rPr lang="fa-IR" dirty="0" err="1" smtClean="0"/>
              <a:t>می¬کردند</a:t>
            </a:r>
            <a:r>
              <a:rPr lang="fa-IR" dirty="0" smtClean="0"/>
              <a:t> بیشتر بود (بین 0 تا 5 </a:t>
            </a:r>
            <a:r>
              <a:rPr lang="fa-IR" dirty="0" err="1" smtClean="0"/>
              <a:t>میلی¬لیتر</a:t>
            </a:r>
            <a:r>
              <a:rPr lang="fa-IR" dirty="0" smtClean="0"/>
              <a:t> در مقابل 0 تا 40 </a:t>
            </a:r>
            <a:r>
              <a:rPr lang="fa-IR" dirty="0" err="1" smtClean="0"/>
              <a:t>میلی¬لیتر</a:t>
            </a:r>
            <a:r>
              <a:rPr lang="fa-IR" dirty="0" smtClean="0"/>
              <a:t>)، اما در دو </a:t>
            </a:r>
            <a:r>
              <a:rPr lang="fa-IR" dirty="0" err="1" smtClean="0"/>
              <a:t>ماهگی</a:t>
            </a:r>
            <a:r>
              <a:rPr lang="fa-IR" dirty="0" smtClean="0"/>
              <a:t>، مادرانی که برای تولید شیر از دست استفاده می کردند در مقایسه با مادرانی </a:t>
            </a:r>
            <a:r>
              <a:rPr lang="fa-IR" dirty="0" err="1" smtClean="0"/>
              <a:t>پمپی</a:t>
            </a:r>
            <a:r>
              <a:rPr lang="fa-IR" dirty="0" smtClean="0"/>
              <a:t>، با احتمال بیشتری هنوز در حال شیردهی بودند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99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26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28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7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fa-IR" altLang="en-US" smtClean="0"/>
              <a:t>استفاده از شيرمادر براي نوزادان نارس يک امر حياتي است که باعث تشويق و تسريع در برقراري تغذيه دهاني وتقويت سيستم ايمني آنها شده و همچنين يک برنامه کليدي براي تسهيل در ايجاد روابط عاطفي مادر ونوزاد مي باشد.</a:t>
            </a: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BA020-D5B6-4EA0-A035-932C86DD714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3091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smtClean="0"/>
              <a:t>Bulb pumps should not be used for milk collection</a:t>
            </a:r>
          </a:p>
          <a:p>
            <a:pPr>
              <a:buFontTx/>
              <a:buChar char="•"/>
            </a:pPr>
            <a:r>
              <a:rPr lang="en-US" altLang="en-US" b="1" smtClean="0"/>
              <a:t>The milk may flow into the bulb and it is very hard to clean, bulb harbors bacteria even when boiled so milk can become contaminated. </a:t>
            </a:r>
          </a:p>
          <a:p>
            <a:pPr>
              <a:buFontTx/>
              <a:buChar char="•"/>
            </a:pPr>
            <a:r>
              <a:rPr lang="en-US" altLang="en-US" b="1" u="sng" smtClean="0"/>
              <a:t>These pumps are uncomfortable and may damage your nipples</a:t>
            </a:r>
            <a:r>
              <a:rPr lang="en-US" altLang="en-US" b="1" smtClean="0"/>
              <a:t>.</a:t>
            </a:r>
          </a:p>
          <a:p>
            <a:pPr>
              <a:buFontTx/>
              <a:buChar char="•"/>
            </a:pPr>
            <a:r>
              <a:rPr lang="en-US" altLang="en-US" b="1" smtClean="0"/>
              <a:t>Pumps can also be very painful to use, as the suction is too strong. </a:t>
            </a:r>
          </a:p>
          <a:p>
            <a:pPr>
              <a:buFontTx/>
              <a:buChar char="•"/>
            </a:pPr>
            <a:r>
              <a:rPr lang="en-US" altLang="en-US" b="1" smtClean="0">
                <a:solidFill>
                  <a:srgbClr val="FF0000"/>
                </a:solidFill>
              </a:rPr>
              <a:t>Not recommended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52932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 ravari</a:t>
            </a: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3360E9-CBF1-40FB-A459-BA1A76E32929}" type="slidenum">
              <a:rPr lang="ar-SA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6329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When milk flow is low, infants suckle faster, When  milk flow is high, infants suckle slower.</a:t>
            </a:r>
          </a:p>
          <a:p>
            <a:pPr eaLnBrk="1" hangingPunct="1"/>
            <a:r>
              <a:rPr lang="en-US" altLang="en-US" smtClean="0"/>
              <a:t> Average suckling rate is 74 cycles/minute with a range of 36* to 126 cycles/ minute.</a:t>
            </a:r>
          </a:p>
          <a:p>
            <a:pPr eaLnBrk="1" hangingPunct="1"/>
            <a:r>
              <a:rPr lang="en-US" altLang="en-US" smtClean="0"/>
              <a:t>Negative pressure generated  by infant suckling averages  50 to 155 mm Hg with a maximum of  241 mm Hg.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52932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 ravari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E9EBE7-9CC8-4D90-B467-738759BCF0D5}" type="slidenum">
              <a:rPr lang="ar-SA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5885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01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94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ممکن است در دو تا سه روز اول، اثرات پمپ زدن مکانیکی مشهود نباشد، ولیکن اثرات فیزیولوژیکی آن در حال رخ دادن است و زمینه را برای تولید شیر کافی یا بسیار زیاد، فراهم می</a:t>
            </a:r>
          </a:p>
          <a:p>
            <a:endParaRPr lang="fa-IR" dirty="0" smtClean="0"/>
          </a:p>
          <a:p>
            <a:r>
              <a:rPr lang="en-US" dirty="0" smtClean="0"/>
              <a:t>The massage occurred before pumping, but theoretically, additional massage during pumping could even have higher </a:t>
            </a:r>
            <a:r>
              <a:rPr lang="en-US" dirty="0" err="1" smtClean="0"/>
              <a:t>yields.following</a:t>
            </a:r>
            <a:r>
              <a:rPr lang="en-US" dirty="0" smtClean="0"/>
              <a:t> milk expression amounts on 36 women with preterm infants in a NICU in the United Kingdom …</a:t>
            </a:r>
          </a:p>
          <a:p>
            <a:endParaRPr lang="fa-IR" dirty="0" smtClean="0"/>
          </a:p>
          <a:p>
            <a:r>
              <a:rPr lang="fa-IR" dirty="0" smtClean="0"/>
              <a:t>¬کند.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48E416-0867-456D-A132-87D1FBAB503D}" type="slidenum">
              <a:rPr lang="fa-IR" smtClean="0"/>
              <a:pPr>
                <a:defRPr/>
              </a:pPr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5164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39B76-6C17-438B-8320-0DB03BDA28A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97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CPQCC</a:t>
            </a:r>
            <a:r>
              <a:rPr lang="fa-IR" altLang="en-US" smtClean="0"/>
              <a:t>    </a:t>
            </a: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8D74A-26B9-436D-A3A5-18241704139D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668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090F5-8D7A-4B1E-9CA4-2DE84DF039C9}" type="slidenum">
              <a:rPr lang="ar-SA" smtClean="0">
                <a:solidFill>
                  <a:prstClr val="black"/>
                </a:solidFill>
              </a:rPr>
              <a:pPr/>
              <a:t>35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9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a-IR" altLang="en-US" smtClean="0"/>
              <a:t>.</a:t>
            </a:r>
            <a:r>
              <a:rPr lang="en-US" altLang="en-US" smtClean="0"/>
              <a:t> The hospital staff will make sure that every mother involved in KMC be </a:t>
            </a:r>
            <a:r>
              <a:rPr lang="en-US" altLang="en-US" b="1" u="sng" smtClean="0"/>
              <a:t>able to express breast-milk, store expressed breast-milk</a:t>
            </a:r>
            <a:r>
              <a:rPr lang="en-US" altLang="en-US" smtClean="0"/>
              <a:t>, breastfeed her preterm or LBWI, </a:t>
            </a:r>
            <a:r>
              <a:rPr lang="en-US" altLang="en-US" u="sng" smtClean="0"/>
              <a:t>maintain </a:t>
            </a:r>
            <a:r>
              <a:rPr lang="en-US" altLang="en-US" b="1" u="sng" smtClean="0"/>
              <a:t>exclusive breastfeeding </a:t>
            </a:r>
            <a:r>
              <a:rPr lang="en-US" altLang="en-US" smtClean="0"/>
              <a:t>(whenever possible and safe) at regular intervals </a:t>
            </a:r>
            <a:r>
              <a:rPr lang="en-US" altLang="en-US" u="sng" smtClean="0"/>
              <a:t>during day and night</a:t>
            </a:r>
            <a:r>
              <a:rPr lang="en-US" altLang="en-US" smtClean="0"/>
              <a:t>, appropriately feed the baby with a </a:t>
            </a:r>
            <a:r>
              <a:rPr lang="en-US" altLang="en-US" b="1" u="sng" smtClean="0"/>
              <a:t>tube, </a:t>
            </a:r>
            <a:r>
              <a:rPr lang="en-US" altLang="en-US" u="sng" smtClean="0"/>
              <a:t>a</a:t>
            </a:r>
            <a:r>
              <a:rPr lang="en-US" altLang="en-US" b="1" u="sng" smtClean="0"/>
              <a:t> cup,</a:t>
            </a:r>
            <a:r>
              <a:rPr lang="en-US" altLang="en-US" u="sng" smtClean="0"/>
              <a:t> a </a:t>
            </a:r>
            <a:r>
              <a:rPr lang="en-US" altLang="en-US" b="1" u="sng" smtClean="0"/>
              <a:t>spoon or </a:t>
            </a:r>
            <a:r>
              <a:rPr lang="en-US" altLang="en-US" u="sng" smtClean="0"/>
              <a:t>a</a:t>
            </a:r>
            <a:r>
              <a:rPr lang="en-US" altLang="en-US" b="1" u="sng" smtClean="0"/>
              <a:t> dropper</a:t>
            </a:r>
            <a:r>
              <a:rPr lang="en-US" altLang="en-US" b="1" smtClean="0"/>
              <a:t> </a:t>
            </a:r>
            <a:r>
              <a:rPr lang="en-US" altLang="en-US" smtClean="0"/>
              <a:t>if needed.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6AD7B7-D12D-4DC3-A294-8B305B5FE17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099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a-IR" altLang="en-US" dirty="0" err="1" smtClean="0">
                <a:cs typeface="B Nazanin" pitchFamily="2" charset="-78"/>
              </a:rPr>
              <a:t>ولي</a:t>
            </a:r>
            <a:r>
              <a:rPr lang="fa-IR" altLang="en-US" dirty="0" smtClean="0">
                <a:cs typeface="B Nazanin" pitchFamily="2" charset="-78"/>
              </a:rPr>
              <a:t> </a:t>
            </a:r>
            <a:r>
              <a:rPr lang="fa-IR" altLang="en-US" dirty="0" err="1" smtClean="0">
                <a:cs typeface="B Nazanin" pitchFamily="2" charset="-78"/>
              </a:rPr>
              <a:t>اين</a:t>
            </a:r>
            <a:r>
              <a:rPr lang="fa-IR" altLang="en-US" dirty="0" smtClean="0">
                <a:cs typeface="B Nazanin" pitchFamily="2" charset="-78"/>
              </a:rPr>
              <a:t> </a:t>
            </a:r>
            <a:r>
              <a:rPr lang="fa-IR" altLang="en-US" dirty="0" err="1" smtClean="0">
                <a:cs typeface="B Nazanin" pitchFamily="2" charset="-78"/>
              </a:rPr>
              <a:t>راهنماي</a:t>
            </a:r>
            <a:r>
              <a:rPr lang="fa-IR" altLang="en-US" dirty="0" smtClean="0">
                <a:cs typeface="B Nazanin" pitchFamily="2" charset="-78"/>
              </a:rPr>
              <a:t> </a:t>
            </a:r>
            <a:r>
              <a:rPr lang="fa-IR" altLang="en-US" dirty="0" err="1" smtClean="0">
                <a:cs typeface="B Nazanin" pitchFamily="2" charset="-78"/>
              </a:rPr>
              <a:t>کلي</a:t>
            </a:r>
            <a:r>
              <a:rPr lang="fa-IR" altLang="en-US" dirty="0" smtClean="0">
                <a:cs typeface="B Nazanin" pitchFamily="2" charset="-78"/>
              </a:rPr>
              <a:t> است و </a:t>
            </a:r>
            <a:r>
              <a:rPr lang="fa-IR" altLang="en-US" dirty="0" err="1" smtClean="0">
                <a:cs typeface="B Nazanin" pitchFamily="2" charset="-78"/>
              </a:rPr>
              <a:t>بايد</a:t>
            </a:r>
            <a:r>
              <a:rPr lang="fa-IR" altLang="en-US" dirty="0" smtClean="0">
                <a:cs typeface="B Nazanin" pitchFamily="2" charset="-78"/>
              </a:rPr>
              <a:t> </a:t>
            </a:r>
            <a:r>
              <a:rPr lang="fa-IR" altLang="en-US" dirty="0" err="1" smtClean="0">
                <a:cs typeface="B Nazanin" pitchFamily="2" charset="-78"/>
              </a:rPr>
              <a:t>براي</a:t>
            </a:r>
            <a:r>
              <a:rPr lang="fa-IR" altLang="en-US" dirty="0" smtClean="0">
                <a:cs typeface="B Nazanin" pitchFamily="2" charset="-78"/>
              </a:rPr>
              <a:t> هر مادر </a:t>
            </a:r>
            <a:r>
              <a:rPr lang="fa-IR" altLang="en-US" dirty="0" err="1" smtClean="0">
                <a:cs typeface="B Nazanin" pitchFamily="2" charset="-78"/>
              </a:rPr>
              <a:t>شرايط</a:t>
            </a:r>
            <a:r>
              <a:rPr lang="fa-IR" altLang="en-US" dirty="0" smtClean="0">
                <a:cs typeface="B Nazanin" pitchFamily="2" charset="-78"/>
              </a:rPr>
              <a:t> متفاوت </a:t>
            </a:r>
            <a:r>
              <a:rPr lang="fa-IR" altLang="en-US" dirty="0" err="1" smtClean="0">
                <a:cs typeface="B Nazanin" pitchFamily="2" charset="-78"/>
              </a:rPr>
              <a:t>درنظر</a:t>
            </a:r>
            <a:r>
              <a:rPr lang="fa-IR" altLang="en-US" dirty="0" smtClean="0">
                <a:cs typeface="B Nazanin" pitchFamily="2" charset="-78"/>
              </a:rPr>
              <a:t> گرفته شود که  با </a:t>
            </a:r>
            <a:r>
              <a:rPr lang="fa-IR" altLang="en-US" dirty="0" err="1" smtClean="0">
                <a:cs typeface="B Nazanin" pitchFamily="2" charset="-78"/>
              </a:rPr>
              <a:t>توصيه</a:t>
            </a:r>
            <a:r>
              <a:rPr lang="fa-IR" altLang="en-US" dirty="0" smtClean="0">
                <a:cs typeface="B Nazanin" pitchFamily="2" charset="-78"/>
              </a:rPr>
              <a:t> </a:t>
            </a:r>
            <a:r>
              <a:rPr lang="fa-IR" altLang="en-US" dirty="0" err="1" smtClean="0">
                <a:cs typeface="B Nazanin" pitchFamily="2" charset="-78"/>
              </a:rPr>
              <a:t>هاي</a:t>
            </a:r>
            <a:r>
              <a:rPr lang="fa-IR" altLang="en-US" dirty="0" smtClean="0">
                <a:cs typeface="B Nazanin" pitchFamily="2" charset="-78"/>
              </a:rPr>
              <a:t> مربوط به هر مادر </a:t>
            </a:r>
            <a:r>
              <a:rPr lang="fa-IR" altLang="en-US" dirty="0" err="1" smtClean="0">
                <a:cs typeface="B Nazanin" pitchFamily="2" charset="-78"/>
              </a:rPr>
              <a:t>ميزان</a:t>
            </a:r>
            <a:r>
              <a:rPr lang="fa-IR" altLang="en-US" dirty="0" smtClean="0">
                <a:cs typeface="B Nazanin" pitchFamily="2" charset="-78"/>
              </a:rPr>
              <a:t> </a:t>
            </a:r>
            <a:r>
              <a:rPr lang="fa-IR" altLang="en-US" dirty="0" err="1" smtClean="0">
                <a:cs typeface="B Nazanin" pitchFamily="2" charset="-78"/>
              </a:rPr>
              <a:t>شير</a:t>
            </a:r>
            <a:r>
              <a:rPr lang="fa-IR" altLang="en-US" dirty="0" smtClean="0">
                <a:cs typeface="B Nazanin" pitchFamily="2" charset="-78"/>
              </a:rPr>
              <a:t> </a:t>
            </a:r>
            <a:r>
              <a:rPr lang="fa-IR" altLang="en-US" dirty="0" err="1" smtClean="0">
                <a:cs typeface="B Nazanin" pitchFamily="2" charset="-78"/>
              </a:rPr>
              <a:t>وي</a:t>
            </a:r>
            <a:r>
              <a:rPr lang="fa-IR" altLang="en-US" dirty="0" smtClean="0">
                <a:cs typeface="B Nazanin" pitchFamily="2" charset="-78"/>
              </a:rPr>
              <a:t> به حداکثر برسد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6FEE0-EB8B-4AEC-A885-1132AB41FB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6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r" rtl="1"/>
            <a:r>
              <a:rPr lang="fa-IR" altLang="en-US" dirty="0" err="1" smtClean="0"/>
              <a:t>افزايش</a:t>
            </a:r>
            <a:r>
              <a:rPr lang="fa-IR" altLang="en-US" dirty="0" smtClean="0"/>
              <a:t> </a:t>
            </a:r>
            <a:r>
              <a:rPr lang="fa-IR" altLang="en-US" dirty="0" err="1" smtClean="0"/>
              <a:t>شير</a:t>
            </a:r>
            <a:r>
              <a:rPr lang="fa-IR" altLang="en-US" dirty="0" smtClean="0"/>
              <a:t> در 2-5 </a:t>
            </a:r>
            <a:r>
              <a:rPr lang="fa-IR" altLang="en-US" dirty="0" err="1" smtClean="0"/>
              <a:t>هفتگي</a:t>
            </a:r>
            <a:r>
              <a:rPr lang="fa-IR" altLang="en-US" dirty="0" smtClean="0"/>
              <a:t> با </a:t>
            </a:r>
            <a:r>
              <a:rPr lang="fa-IR" altLang="en-US" dirty="0" err="1" smtClean="0"/>
              <a:t>شيردوشي</a:t>
            </a:r>
            <a:r>
              <a:rPr lang="fa-IR" altLang="en-US" dirty="0" smtClean="0"/>
              <a:t> قبل 48 ساعت</a:t>
            </a:r>
          </a:p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altLang="en-US" dirty="0" err="1" smtClean="0"/>
              <a:t>افزايش</a:t>
            </a:r>
            <a:r>
              <a:rPr lang="fa-IR" altLang="en-US" dirty="0" smtClean="0"/>
              <a:t>  </a:t>
            </a:r>
            <a:r>
              <a:rPr lang="fa-IR" altLang="en-US" dirty="0" err="1" smtClean="0"/>
              <a:t>توليد</a:t>
            </a:r>
            <a:r>
              <a:rPr lang="fa-IR" altLang="en-US" dirty="0" smtClean="0"/>
              <a:t> </a:t>
            </a:r>
            <a:r>
              <a:rPr lang="fa-IR" altLang="en-US" dirty="0" err="1" smtClean="0"/>
              <a:t>شير</a:t>
            </a:r>
            <a:r>
              <a:rPr lang="fa-IR" altLang="en-US" dirty="0" smtClean="0"/>
              <a:t> حدود 10برابربيشتر در 6 </a:t>
            </a:r>
            <a:r>
              <a:rPr lang="fa-IR" altLang="en-US" dirty="0" err="1" smtClean="0"/>
              <a:t>هفتگي</a:t>
            </a:r>
            <a:r>
              <a:rPr lang="fa-IR" altLang="en-US" dirty="0" smtClean="0"/>
              <a:t> در </a:t>
            </a:r>
            <a:r>
              <a:rPr lang="fa-IR" altLang="en-US" dirty="0" err="1" smtClean="0"/>
              <a:t>شيردوشي</a:t>
            </a:r>
            <a:r>
              <a:rPr lang="fa-IR" altLang="en-US" dirty="0" smtClean="0"/>
              <a:t> روز 4    </a:t>
            </a:r>
          </a:p>
          <a:p>
            <a:pPr marL="457200" marR="0" lvl="1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initiation of milk expression prior to 1 hour may increase milk volume and de-creased time to LGS2 in mothers of VLBW infants</a:t>
            </a:r>
          </a:p>
          <a:p>
            <a:pPr lvl="1" algn="r" rtl="1"/>
            <a:endParaRPr lang="fa-IR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8B90C-D750-44FE-8265-C67E68533F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67C76-28F8-42F8-96D7-CD73A1E65B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5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DD43D-6282-41B1-9225-A2602D881895}" type="slidenum">
              <a:rPr lang="ar-SA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3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E3E00-02C7-470F-9DDE-C6DA5A327C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9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3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90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4950"/>
            <a:ext cx="7772400" cy="1136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01800"/>
            <a:ext cx="3810000" cy="408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01800"/>
            <a:ext cx="3810000" cy="408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Dr </a:t>
            </a:r>
            <a:r>
              <a:rPr lang="en-US" dirty="0" err="1"/>
              <a:t>ravari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F023-E505-4174-9563-3A064AEB35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7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75011" y="4987925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53415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Dr Ravari</a:t>
            </a:r>
          </a:p>
          <a:p>
            <a:pPr>
              <a:defRPr/>
            </a:pPr>
            <a:endParaRPr lang="fa-IR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4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667000" y="59436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 dirty="0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19875"/>
            <a:ext cx="1920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7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0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63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2800" y="68580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19875"/>
            <a:ext cx="1920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4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19875"/>
            <a:ext cx="1920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07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2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7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8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7900" y="6629400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07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08DB-6208-484E-87EC-5B24F8D746C5}" type="datetimeFigureOut">
              <a:rPr lang="en-US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1/27/2019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61E4-908D-4C83-BF6F-C3F6C50A0415}" type="slidenum">
              <a:rPr lang="ar-S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192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C3FD-6B29-47BB-AC58-404F7B30B56B}" type="slidenum">
              <a:rPr lang="ar-S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"/>
          </p:nvPr>
        </p:nvSpPr>
        <p:spPr>
          <a:xfrm>
            <a:off x="914400" y="6492875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Dr Ravari</a:t>
            </a:r>
          </a:p>
          <a:p>
            <a:pPr>
              <a:defRPr/>
            </a:pPr>
            <a:endParaRPr lang="fa-IR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6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1180-0530-4979-B5F0-4F8F39D7F9E7}" type="slidenum">
              <a:rPr lang="ar-S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95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Dr Ravari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6520-ED4B-46FC-8A0E-D43CE64E89BB}" type="slidenum">
              <a:rPr lang="ar-S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02867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4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1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5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4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27 ژانويه 19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3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84850"/>
            <a:ext cx="3402314" cy="1080868"/>
          </a:xfrm>
          <a:prstGeom prst="rtTriangle">
            <a:avLst/>
          </a:prstGeom>
          <a:blipFill>
            <a:blip r:embed="rId18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9"/>
          <p:cNvSpPr>
            <a:spLocks noGrp="1"/>
          </p:cNvSpPr>
          <p:nvPr>
            <p:ph type="dt" sz="half" idx="2"/>
          </p:nvPr>
        </p:nvSpPr>
        <p:spPr>
          <a:xfrm>
            <a:off x="887412" y="662305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Dr Ravari</a:t>
            </a:r>
          </a:p>
          <a:p>
            <a:pPr>
              <a:defRPr/>
            </a:pPr>
            <a:endParaRPr lang="fa-IR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file:///D:\slides\Update%20slides\94%20congre%20international\slides\other%20movies\Maximizing%20Production%20-%20Newborn%20Nursery%20at%20LPCH%20-%20Stanford%20University%20School%20of%20Medicine.flv" TargetMode="Externa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6471" y="4267200"/>
            <a:ext cx="7772400" cy="1656184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دکتر محمود راوریِ</a:t>
            </a:r>
            <a:endParaRPr lang="en-US" sz="2800" dirty="0" smtClean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6471" y="1828800"/>
            <a:ext cx="7772400" cy="2014255"/>
            <a:chOff x="0" y="1968"/>
            <a:chExt cx="7772400" cy="2014255"/>
          </a:xfrm>
        </p:grpSpPr>
        <p:sp>
          <p:nvSpPr>
            <p:cNvPr id="6" name="Rounded Rectangle 5"/>
            <p:cNvSpPr/>
            <p:nvPr/>
          </p:nvSpPr>
          <p:spPr>
            <a:xfrm>
              <a:off x="0" y="1968"/>
              <a:ext cx="7772400" cy="201425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98328" y="100296"/>
              <a:ext cx="7575744" cy="1817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B Nazanin" panose="00000400000000000000" pitchFamily="2" charset="-78"/>
                </a:rPr>
                <a:t>اهمیت دوشیدن شیرمادر برای نوزاد نارس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2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333447"/>
              </p:ext>
            </p:extLst>
          </p:nvPr>
        </p:nvGraphicFramePr>
        <p:xfrm>
          <a:off x="533400" y="1752600"/>
          <a:ext cx="80010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23816" y="381000"/>
            <a:ext cx="8229600" cy="1141641"/>
            <a:chOff x="0" y="679"/>
            <a:chExt cx="8229600" cy="1141641"/>
          </a:xfrm>
        </p:grpSpPr>
        <p:sp>
          <p:nvSpPr>
            <p:cNvPr id="5" name="Rounded Rectangle 4"/>
            <p:cNvSpPr/>
            <p:nvPr/>
          </p:nvSpPr>
          <p:spPr>
            <a:xfrm>
              <a:off x="0" y="679"/>
              <a:ext cx="8229600" cy="11416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730" y="56409"/>
              <a:ext cx="8118140" cy="1030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نکات </a:t>
              </a:r>
              <a:r>
                <a:rPr lang="fa-IR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مهم </a:t>
              </a:r>
              <a:r>
                <a:rPr lang="fa-IR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درتغذیه</a:t>
              </a:r>
              <a:r>
                <a:rPr lang="fa-IR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r>
                <a:rPr lang="fa-IR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نوزاد </a:t>
              </a:r>
              <a:r>
                <a:rPr lang="fa-IR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نارس</a:t>
              </a:r>
              <a:r>
                <a:rPr lang="fa-IR" sz="4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endParaRPr lang="en-US" sz="4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7538" y="4876800"/>
            <a:ext cx="745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استفاده از بطری هیچ جائی برای تغذیه نوزادی که از شیرمادر </a:t>
            </a:r>
            <a:r>
              <a:rPr lang="fa-IR" sz="32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تغذيه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می شود، ندارد</a:t>
            </a:r>
            <a:endParaRPr lang="en-US" sz="3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20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162735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برای تغذیه نوزاد نارس یا کم وزن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کمک </a:t>
            </a:r>
            <a:r>
              <a:rPr lang="fa-IR" dirty="0">
                <a:cs typeface="B Nazanin" panose="00000400000000000000" pitchFamily="2" charset="-78"/>
              </a:rPr>
              <a:t>به نرم کردن هاله پستان در مواقع احتقان </a:t>
            </a:r>
            <a:r>
              <a:rPr lang="fa-IR" dirty="0" smtClean="0">
                <a:cs typeface="B Nazanin" panose="00000400000000000000" pitchFamily="2" charset="-78"/>
              </a:rPr>
              <a:t>پستان </a:t>
            </a:r>
            <a:r>
              <a:rPr lang="fa-IR" dirty="0">
                <a:cs typeface="B Nazanin" panose="00000400000000000000" pitchFamily="2" charset="-78"/>
              </a:rPr>
              <a:t>قبل گرفتن پستان با کمی دوشیدن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برای </a:t>
            </a:r>
            <a:r>
              <a:rPr lang="fa-IR" dirty="0">
                <a:cs typeface="B Nazanin" panose="00000400000000000000" pitchFamily="2" charset="-78"/>
              </a:rPr>
              <a:t>پیشگیری، تسکین و کمک به رفع احتقان پستان .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زمانی </a:t>
            </a:r>
            <a:r>
              <a:rPr lang="fa-IR" dirty="0">
                <a:cs typeface="B Nazanin" panose="00000400000000000000" pitchFamily="2" charset="-78"/>
              </a:rPr>
              <a:t>که یک یا چند مجرای شیر مسدود می شوند . </a:t>
            </a:r>
            <a:endParaRPr lang="en-US" dirty="0" smtClean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عدم </a:t>
            </a:r>
            <a:r>
              <a:rPr lang="fa-IR" dirty="0">
                <a:cs typeface="B Nazanin" panose="00000400000000000000" pitchFamily="2" charset="-78"/>
              </a:rPr>
              <a:t>توانایی شیرخوار برای گرفتن پستان </a:t>
            </a:r>
            <a:endParaRPr lang="en-US" dirty="0" smtClean="0">
              <a:cs typeface="B Nazanin" panose="00000400000000000000" pitchFamily="2" charset="-78"/>
            </a:endParaRPr>
          </a:p>
          <a:p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منظور افزایش تولید شیرمادر در موارد کمبود شیرمادر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به </a:t>
            </a:r>
            <a:r>
              <a:rPr lang="fa-IR" dirty="0">
                <a:cs typeface="B Nazanin" panose="00000400000000000000" pitchFamily="2" charset="-78"/>
              </a:rPr>
              <a:t>منظور تداوم تولید شیر در موارد: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بیماری </a:t>
            </a:r>
            <a:r>
              <a:rPr lang="fa-IR" dirty="0">
                <a:cs typeface="B Nazanin" panose="00000400000000000000" pitchFamily="2" charset="-78"/>
              </a:rPr>
              <a:t>مادر یا شیرخوار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استفاده </a:t>
            </a:r>
            <a:r>
              <a:rPr lang="fa-IR" dirty="0">
                <a:cs typeface="B Nazanin" panose="00000400000000000000" pitchFamily="2" charset="-78"/>
              </a:rPr>
              <a:t>مادر از برخی داروها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جدایی </a:t>
            </a:r>
            <a:r>
              <a:rPr lang="fa-IR" dirty="0">
                <a:cs typeface="B Nazanin" panose="00000400000000000000" pitchFamily="2" charset="-78"/>
              </a:rPr>
              <a:t>مادر و شیرخوار به هردلیل از جمله مادران شاغل </a:t>
            </a:r>
          </a:p>
          <a:p>
            <a:pPr marL="0" indent="0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791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668014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برای </a:t>
            </a:r>
            <a:r>
              <a:rPr lang="fa-IR" sz="3200" dirty="0">
                <a:cs typeface="B Nazanin" panose="00000400000000000000" pitchFamily="2" charset="-78"/>
              </a:rPr>
              <a:t>تشویق شیرخوار به گرفتن پستان (با دوشیدن کمی شیر در دهان او)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برای </a:t>
            </a:r>
            <a:r>
              <a:rPr lang="fa-IR" sz="3200" dirty="0">
                <a:cs typeface="B Nazanin" panose="00000400000000000000" pitchFamily="2" charset="-78"/>
              </a:rPr>
              <a:t>رفع نشت شیر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به </a:t>
            </a:r>
            <a:r>
              <a:rPr lang="fa-IR" sz="3200" dirty="0">
                <a:cs typeface="B Nazanin" panose="00000400000000000000" pitchFamily="2" charset="-78"/>
              </a:rPr>
              <a:t>منظور ذخیره کردن شیر در یخچال یا فریزر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برای </a:t>
            </a:r>
            <a:r>
              <a:rPr lang="fa-IR" sz="3200" dirty="0">
                <a:cs typeface="B Nazanin" panose="00000400000000000000" pitchFamily="2" charset="-78"/>
              </a:rPr>
              <a:t>شیردهی مجدد و یا تولید شیر در موارد فرزندخواندگی 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برای </a:t>
            </a:r>
            <a:r>
              <a:rPr lang="fa-IR" sz="3200" dirty="0">
                <a:cs typeface="B Nazanin" panose="00000400000000000000" pitchFamily="2" charset="-78"/>
              </a:rPr>
              <a:t>اهداء به سایر مادران (که حتماً باید پاستوریزه شود).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به منظور تحریک مرحله دوم افزایش تولید شیر </a:t>
            </a:r>
            <a:r>
              <a:rPr lang="en-US" sz="3200" dirty="0" err="1" smtClean="0">
                <a:cs typeface="B Nazanin" panose="00000400000000000000" pitchFamily="2" charset="-78"/>
              </a:rPr>
              <a:t>Lactogenesis</a:t>
            </a:r>
            <a:r>
              <a:rPr lang="en-US" sz="3200" dirty="0" smtClean="0">
                <a:cs typeface="B Nazanin" panose="00000400000000000000" pitchFamily="2" charset="-78"/>
              </a:rPr>
              <a:t> II)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en-US" sz="3200" dirty="0" smtClean="0">
                <a:cs typeface="B Nazanin" panose="00000400000000000000" pitchFamily="2" charset="-78"/>
              </a:rPr>
              <a:t>(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542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4773754"/>
              </p:ext>
            </p:extLst>
          </p:nvPr>
        </p:nvGraphicFramePr>
        <p:xfrm>
          <a:off x="685800" y="228600"/>
          <a:ext cx="7616825" cy="110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59013" y="1830901"/>
            <a:ext cx="4556125" cy="1566862"/>
          </a:xfrm>
        </p:spPr>
        <p:txBody>
          <a:bodyPr/>
          <a:lstStyle/>
          <a:p>
            <a:pPr algn="r" rtl="1"/>
            <a:r>
              <a:rPr lang="fa-IR" altLang="en-US" sz="3200" b="1" u="sng" dirty="0" smtClean="0">
                <a:ea typeface="Times New Roman" panose="02020503050405090304" pitchFamily="18" charset="0"/>
                <a:cs typeface="B Nazanin" panose="00000400000000000000" pitchFamily="2" charset="-78"/>
              </a:rPr>
              <a:t>شستن دست ها </a:t>
            </a:r>
            <a:r>
              <a:rPr lang="fa-IR" altLang="en-US" sz="3200" dirty="0" smtClean="0">
                <a:ea typeface="Times New Roman" panose="02020503050405090304" pitchFamily="18" charset="0"/>
                <a:cs typeface="B Nazanin" panose="00000400000000000000" pitchFamily="2" charset="-78"/>
              </a:rPr>
              <a:t>با آب و صابون قبل و در حين جابجايي شير</a:t>
            </a:r>
            <a:endParaRPr lang="en-US" altLang="en-US" sz="3200" dirty="0" smtClean="0">
              <a:ea typeface="Times New Roman" panose="02020503050405090304" pitchFamily="18" charset="0"/>
              <a:cs typeface="B Nazanin" panose="00000400000000000000" pitchFamily="2" charset="-78"/>
            </a:endParaRPr>
          </a:p>
        </p:txBody>
      </p:sp>
      <p:pic>
        <p:nvPicPr>
          <p:cNvPr id="59396" name="Picture 4" descr="D:\slides\Update slides\new pic\expression\formula guidelines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4" y="1757082"/>
            <a:ext cx="3314700" cy="17145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Rectangle 3"/>
          <p:cNvSpPr txBox="1">
            <a:spLocks noChangeArrowheads="1"/>
          </p:cNvSpPr>
          <p:nvPr/>
        </p:nvSpPr>
        <p:spPr bwMode="auto">
          <a:xfrm>
            <a:off x="228600" y="3733800"/>
            <a:ext cx="7896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50305040509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 altLang="en-US" b="1" u="sng" dirty="0">
                <a:ea typeface="Times New Roman" panose="02020503050405090304" pitchFamily="18" charset="0"/>
                <a:cs typeface="B Nazanin" panose="00000400000000000000" pitchFamily="2" charset="-78"/>
              </a:rPr>
              <a:t>تحريک رفلکس جاري شدن </a:t>
            </a:r>
            <a:r>
              <a:rPr lang="fa-IR" altLang="en-US" b="1" u="sng" dirty="0" smtClean="0">
                <a:ea typeface="Times New Roman" panose="02020503050405090304" pitchFamily="18" charset="0"/>
                <a:cs typeface="B Nazanin" panose="00000400000000000000" pitchFamily="2" charset="-78"/>
              </a:rPr>
              <a:t>شير </a:t>
            </a:r>
          </a:p>
          <a:p>
            <a:pPr algn="r" rtl="1"/>
            <a:r>
              <a:rPr lang="fa-IR" altLang="en-US" dirty="0" smtClean="0">
                <a:ea typeface="Times New Roman" panose="02020503050405090304" pitchFamily="18" charset="0"/>
                <a:cs typeface="B Nazanin" panose="00000400000000000000" pitchFamily="2" charset="-78"/>
              </a:rPr>
              <a:t>توصيه </a:t>
            </a:r>
            <a:r>
              <a:rPr lang="fa-IR" altLang="en-US" dirty="0">
                <a:ea typeface="Times New Roman" panose="02020503050405090304" pitchFamily="18" charset="0"/>
                <a:cs typeface="B Nazanin" panose="00000400000000000000" pitchFamily="2" charset="-78"/>
              </a:rPr>
              <a:t>به مادر در </a:t>
            </a:r>
            <a:r>
              <a:rPr lang="fa-IR" altLang="en-US" b="1" u="sng" dirty="0">
                <a:ea typeface="Times New Roman" panose="02020503050405090304" pitchFamily="18" charset="0"/>
                <a:cs typeface="B Nazanin" panose="00000400000000000000" pitchFamily="2" charset="-78"/>
              </a:rPr>
              <a:t>نشستن درحالت راحت و </a:t>
            </a:r>
            <a:r>
              <a:rPr lang="fa-IR" altLang="en-US" b="1" u="sng" dirty="0" smtClean="0">
                <a:ea typeface="Times New Roman" panose="02020503050405090304" pitchFamily="18" charset="0"/>
                <a:cs typeface="B Nazanin" panose="00000400000000000000" pitchFamily="2" charset="-78"/>
              </a:rPr>
              <a:t>صاف</a:t>
            </a:r>
            <a:endParaRPr lang="fa-IR" altLang="en-US" dirty="0">
              <a:ea typeface="Times New Roman" panose="0202050305040509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419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نشستن </a:t>
            </a:r>
            <a:r>
              <a:rPr lang="fa-IR" sz="3200" dirty="0">
                <a:cs typeface="B Nazanin" panose="00000400000000000000" pitchFamily="2" charset="-78"/>
              </a:rPr>
              <a:t>در یک محیط آرام ، خلوت و یک صندلی راحت ترجیحا" </a:t>
            </a:r>
            <a:r>
              <a:rPr lang="fa-IR" sz="3200" dirty="0">
                <a:cs typeface="B Nazanin" panose="00000400000000000000" pitchFamily="2" charset="-78"/>
                <a:hlinkClick r:id="" action="ppaction://customshow?id=26&amp;return=true"/>
              </a:rPr>
              <a:t>در کنار شیرخوار </a:t>
            </a:r>
            <a:r>
              <a:rPr lang="fa-IR" sz="3200" dirty="0">
                <a:cs typeface="B Nazanin" panose="00000400000000000000" pitchFamily="2" charset="-78"/>
              </a:rPr>
              <a:t>و یا تصویر او همراه با یک موزیک آرام .  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درصورت </a:t>
            </a:r>
            <a:r>
              <a:rPr lang="fa-IR" sz="3200" dirty="0">
                <a:cs typeface="B Nazanin" panose="00000400000000000000" pitchFamily="2" charset="-78"/>
              </a:rPr>
              <a:t>امکان برقراری تماس پوست با پوست با شیرخوار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نوشیدن </a:t>
            </a:r>
            <a:r>
              <a:rPr lang="fa-IR" sz="3200" dirty="0">
                <a:cs typeface="B Nazanin" panose="00000400000000000000" pitchFamily="2" charset="-78"/>
              </a:rPr>
              <a:t>یک نوشیدنی گرم (به جز قهوه)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گرم </a:t>
            </a:r>
            <a:r>
              <a:rPr lang="fa-IR" sz="3200" dirty="0">
                <a:cs typeface="B Nazanin" panose="00000400000000000000" pitchFamily="2" charset="-78"/>
              </a:rPr>
              <a:t>کردن پستان با کمپرس گرم یا دوش گرفتن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ماساژ </a:t>
            </a:r>
            <a:r>
              <a:rPr lang="fa-IR" sz="3200" dirty="0">
                <a:cs typeface="B Nazanin" panose="00000400000000000000" pitchFamily="2" charset="-78"/>
              </a:rPr>
              <a:t>پستان بمدت 5 دقیقه قبل ویا حین شیردوشی </a:t>
            </a:r>
          </a:p>
        </p:txBody>
      </p:sp>
    </p:spTree>
    <p:extLst>
      <p:ext uri="{BB962C8B-B14F-4D97-AF65-F5344CB8AC3E}">
        <p14:creationId xmlns:p14="http://schemas.microsoft.com/office/powerpoint/2010/main" val="374943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ravari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75"/>
            <a:ext cx="90709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937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8722350"/>
              </p:ext>
            </p:extLst>
          </p:nvPr>
        </p:nvGraphicFramePr>
        <p:xfrm>
          <a:off x="457200" y="260571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02" y="1600200"/>
            <a:ext cx="5181601" cy="4572000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دست </a:t>
            </a:r>
            <a:r>
              <a:rPr lang="fa-IR" sz="3200" dirty="0">
                <a:cs typeface="B Nazanin" panose="00000400000000000000" pitchFamily="2" charset="-78"/>
              </a:rPr>
              <a:t>هایتان را کاملا" بشویید . 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كارمند </a:t>
            </a:r>
            <a:r>
              <a:rPr lang="fa-IR" sz="3200" dirty="0">
                <a:cs typeface="B Nazanin" panose="00000400000000000000" pitchFamily="2" charset="-78"/>
              </a:rPr>
              <a:t>بهداشتي هنگام آموزش روش دوشيدن شير ، خودش نباید پستان  مادر را </a:t>
            </a:r>
            <a:r>
              <a:rPr lang="fa-IR" sz="3200" dirty="0" smtClean="0">
                <a:cs typeface="B Nazanin" panose="00000400000000000000" pitchFamily="2" charset="-78"/>
              </a:rPr>
              <a:t>بدوشد</a:t>
            </a:r>
            <a:r>
              <a:rPr lang="fa-IR" sz="3200" dirty="0">
                <a:cs typeface="B Nazanin" panose="00000400000000000000" pitchFamily="2" charset="-78"/>
              </a:rPr>
              <a:t>، </a:t>
            </a:r>
            <a:r>
              <a:rPr lang="fa-IR" sz="3200" dirty="0" smtClean="0">
                <a:cs typeface="B Nazanin" panose="00000400000000000000" pitchFamily="2" charset="-78"/>
              </a:rPr>
              <a:t>شیردوشی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باید </a:t>
            </a:r>
            <a:r>
              <a:rPr lang="fa-IR" sz="3200" dirty="0">
                <a:cs typeface="B Nazanin" panose="00000400000000000000" pitchFamily="2" charset="-78"/>
              </a:rPr>
              <a:t>توسط مادر ولی  در ابتدا می توان باکمک دست کارمند بهداشتی که در پشت مادر قرار گرفته و دستش همانند دست مادر است آموزش </a:t>
            </a:r>
            <a:r>
              <a:rPr lang="fa-IR" sz="3200" dirty="0" smtClean="0">
                <a:cs typeface="B Nazanin" panose="00000400000000000000" pitchFamily="2" charset="-78"/>
              </a:rPr>
              <a:t>ببیند</a:t>
            </a:r>
            <a:endParaRPr lang="en-US" sz="32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1981200"/>
            <a:ext cx="294992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1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97620824"/>
              </p:ext>
            </p:extLst>
          </p:nvPr>
        </p:nvGraphicFramePr>
        <p:xfrm>
          <a:off x="457200" y="260571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646" y="1524000"/>
            <a:ext cx="8153399" cy="4921029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ابتدا، شير به مقدار كم ولي با ادامه آن و كسب تجربه، شير بيشتري از پستان دوشيده ميشود.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فشردن </a:t>
            </a:r>
            <a:r>
              <a:rPr lang="fa-IR" sz="2800" dirty="0">
                <a:cs typeface="B Nazanin" panose="00000400000000000000" pitchFamily="2" charset="-78"/>
              </a:rPr>
              <a:t>نوك پستان نه تنها سبب دوشيدن شير نميشود كه ممكن است ايجاد درد نموده و به آن 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صدمه </a:t>
            </a:r>
            <a:r>
              <a:rPr lang="fa-IR" sz="2800" dirty="0">
                <a:cs typeface="B Nazanin" panose="00000400000000000000" pitchFamily="2" charset="-78"/>
              </a:rPr>
              <a:t>بزند.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حركات </a:t>
            </a:r>
            <a:r>
              <a:rPr lang="fa-IR" sz="2800" dirty="0">
                <a:cs typeface="B Nazanin" panose="00000400000000000000" pitchFamily="2" charset="-78"/>
              </a:rPr>
              <a:t>مالشي انگشتان دست بر روي پوست پستان هنگام دوشيدن شير، سبب  ساییدگی خراش و صدمه به پستان ميشود.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صورت نياز به دوشيدن شير و تغذيه از پستان، بخصوص در مادران با نوزاد نارس توصيه ميشود ابتدا شيرخوار از پستان تغذيه نمايد. و سپس شيردوشيده شود.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صورت احساس ناراحتي و صدمه پستان، روش دوشيدن شيرمادر بايد كنترل شود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28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11053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cs typeface="B Nazanin" panose="00000400000000000000" pitchFamily="2" charset="-78"/>
              </a:rPr>
              <a:t>دوشیدن با دست </a:t>
            </a:r>
          </a:p>
          <a:p>
            <a:r>
              <a:rPr lang="fa-IR" sz="3200" b="1" dirty="0" smtClean="0">
                <a:cs typeface="B Nazanin" panose="00000400000000000000" pitchFamily="2" charset="-78"/>
              </a:rPr>
              <a:t>دوشیدن </a:t>
            </a:r>
            <a:r>
              <a:rPr lang="fa-IR" sz="3200" b="1" dirty="0">
                <a:cs typeface="B Nazanin" panose="00000400000000000000" pitchFamily="2" charset="-78"/>
              </a:rPr>
              <a:t>با پمپ شیردوش</a:t>
            </a:r>
            <a:r>
              <a:rPr lang="fa-IR" sz="3200" dirty="0">
                <a:cs typeface="B Nazanin" panose="00000400000000000000" pitchFamily="2" charset="-78"/>
              </a:rPr>
              <a:t>،  انواع</a:t>
            </a:r>
            <a:r>
              <a:rPr lang="fa-IR" sz="3200" dirty="0" smtClean="0">
                <a:cs typeface="B Nazanin" panose="00000400000000000000" pitchFamily="2" charset="-78"/>
              </a:rPr>
              <a:t>: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شیردوش </a:t>
            </a:r>
            <a:r>
              <a:rPr lang="fa-IR" sz="2800" dirty="0">
                <a:cs typeface="B Nazanin" panose="00000400000000000000" pitchFamily="2" charset="-78"/>
              </a:rPr>
              <a:t>های مکانیکی دستی:  شامل پمپ های دستی پیستونی و ماشه ای، و پمپ های دستی بوق دوچرخه ای(</a:t>
            </a:r>
            <a:r>
              <a:rPr lang="en-US" sz="2800" dirty="0">
                <a:cs typeface="B Nazanin" panose="00000400000000000000" pitchFamily="2" charset="-78"/>
              </a:rPr>
              <a:t>Bicycle horn’ rubber bulb- style pump) 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شیردوش </a:t>
            </a:r>
            <a:r>
              <a:rPr lang="fa-IR" sz="2800" dirty="0">
                <a:cs typeface="B Nazanin" panose="00000400000000000000" pitchFamily="2" charset="-78"/>
              </a:rPr>
              <a:t>هایی قابل حمل و کوچک : که با برق و باطری کار می کنند.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شیردوش های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بزرگ </a:t>
            </a:r>
            <a:r>
              <a:rPr lang="fa-IR" sz="2800" dirty="0">
                <a:cs typeface="B Nazanin" panose="00000400000000000000" pitchFamily="2" charset="-78"/>
              </a:rPr>
              <a:t>الکتریکی (برقی) :که در بیمارستان مورداستفاده قرار می گیرند (تکی یا دوبل  )</a:t>
            </a:r>
          </a:p>
          <a:p>
            <a:pPr lvl="1"/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848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440469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0096"/>
            <a:ext cx="8229600" cy="4525962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روشی </a:t>
            </a:r>
            <a:r>
              <a:rPr lang="fa-IR" sz="2800" dirty="0">
                <a:cs typeface="B Nazanin" panose="00000400000000000000" pitchFamily="2" charset="-78"/>
              </a:rPr>
              <a:t>ساده ، آسان ، راحت و مؤثر 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استفاده </a:t>
            </a:r>
            <a:r>
              <a:rPr lang="fa-IR" sz="2800" dirty="0">
                <a:cs typeface="B Nazanin" panose="00000400000000000000" pitchFamily="2" charset="-78"/>
              </a:rPr>
              <a:t>از دست سبب تحریک رفلکس جهش شیر و فشردن مجاری شیر می شود.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شایعترین </a:t>
            </a:r>
            <a:r>
              <a:rPr lang="fa-IR" sz="2800" dirty="0">
                <a:cs typeface="B Nazanin" panose="00000400000000000000" pitchFamily="2" charset="-78"/>
              </a:rPr>
              <a:t>نوع دوشیدن شیر در دنیا است.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کاربرد </a:t>
            </a:r>
            <a:r>
              <a:rPr lang="fa-IR" sz="2800" dirty="0">
                <a:cs typeface="B Nazanin" panose="00000400000000000000" pitchFamily="2" charset="-78"/>
              </a:rPr>
              <a:t>این روش:</a:t>
            </a:r>
          </a:p>
          <a:p>
            <a:pPr lvl="1"/>
            <a:r>
              <a:rPr lang="fa-IR" sz="2400" u="sng" dirty="0" smtClean="0">
                <a:cs typeface="B Nazanin" panose="00000400000000000000" pitchFamily="2" charset="-78"/>
              </a:rPr>
              <a:t>دوشیدن </a:t>
            </a:r>
            <a:r>
              <a:rPr lang="fa-IR" sz="2400" u="sng" dirty="0">
                <a:cs typeface="B Nazanin" panose="00000400000000000000" pitchFamily="2" charset="-78"/>
              </a:rPr>
              <a:t>آغوز </a:t>
            </a:r>
            <a:r>
              <a:rPr lang="fa-IR" sz="2400" u="sng" dirty="0" smtClean="0">
                <a:cs typeface="B Nazanin" panose="00000400000000000000" pitchFamily="2" charset="-78"/>
              </a:rPr>
              <a:t>در </a:t>
            </a:r>
            <a:r>
              <a:rPr lang="fa-IR" sz="2400" u="sng" dirty="0">
                <a:cs typeface="B Nazanin" panose="00000400000000000000" pitchFamily="2" charset="-78"/>
              </a:rPr>
              <a:t>روزهای اول </a:t>
            </a:r>
            <a:r>
              <a:rPr lang="fa-IR" sz="2400" b="1" u="sng" dirty="0">
                <a:cs typeface="B Nazanin" panose="00000400000000000000" pitchFamily="2" charset="-78"/>
              </a:rPr>
              <a:t>بخصوص برای نوزادان نارس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دوشیدن </a:t>
            </a:r>
            <a:r>
              <a:rPr lang="fa-IR" sz="2400" dirty="0">
                <a:cs typeface="B Nazanin" panose="00000400000000000000" pitchFamily="2" charset="-78"/>
              </a:rPr>
              <a:t>مستقیم شیر به داخل دهان شیرخوار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>
                <a:cs typeface="B Nazanin" panose="00000400000000000000" pitchFamily="2" charset="-78"/>
              </a:rPr>
              <a:t>کاهش ادم هاله در  احتقان پستان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دوشیدن شیر </a:t>
            </a:r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en-US" sz="2400" dirty="0">
                <a:cs typeface="B Nazanin" panose="00000400000000000000" pitchFamily="2" charset="-78"/>
              </a:rPr>
              <a:t>Sore Nipple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تحریک </a:t>
            </a:r>
            <a:r>
              <a:rPr lang="fa-IR" sz="2400" dirty="0">
                <a:cs typeface="B Nazanin" panose="00000400000000000000" pitchFamily="2" charset="-78"/>
              </a:rPr>
              <a:t>رفلکس جهش شیر قبل از شیردهی ویا شیردوشی با پمپ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کمک </a:t>
            </a:r>
            <a:r>
              <a:rPr lang="fa-IR" sz="2400" dirty="0">
                <a:cs typeface="B Nazanin" panose="00000400000000000000" pitchFamily="2" charset="-78"/>
              </a:rPr>
              <a:t>به تخلیه مجاری شیری در مجاری بسته شده شیر</a:t>
            </a:r>
          </a:p>
          <a:p>
            <a:pPr lvl="1"/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962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97311"/>
            <a:ext cx="4962144" cy="3633216"/>
          </a:xfrm>
          <a:prstGeom prst="round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20407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939" name="Subtitle 3"/>
          <p:cNvSpPr>
            <a:spLocks noGrp="1"/>
          </p:cNvSpPr>
          <p:nvPr>
            <p:ph type="body" sz="half" idx="4294967295"/>
          </p:nvPr>
        </p:nvSpPr>
        <p:spPr>
          <a:xfrm>
            <a:off x="1069258" y="5410200"/>
            <a:ext cx="7998542" cy="804863"/>
          </a:xfrm>
        </p:spPr>
        <p:txBody>
          <a:bodyPr/>
          <a:lstStyle/>
          <a:p>
            <a:pPr algn="ctr"/>
            <a:r>
              <a:rPr lang="fa-IR" altLang="en-US" sz="3200" b="1" dirty="0" smtClean="0">
                <a:cs typeface="B Nazanin" panose="00000400000000000000" pitchFamily="2" charset="-78"/>
              </a:rPr>
              <a:t>نوزاد نارس هنوز مکيدن موثر براي تخليه پستان ندارد </a:t>
            </a:r>
            <a:endParaRPr lang="en-US" altLang="en-US" sz="32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93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248472"/>
          </a:xfrm>
        </p:spPr>
        <p:txBody>
          <a:bodyPr/>
          <a:lstStyle/>
          <a:p>
            <a:r>
              <a:rPr lang="fa-IR" sz="3200" b="1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با دست </a:t>
            </a:r>
            <a:r>
              <a:rPr lang="fa-IR" sz="3200" dirty="0">
                <a:cs typeface="B Nazanin" panose="00000400000000000000" pitchFamily="2" charset="-78"/>
              </a:rPr>
              <a:t>را  در طی3 ساعت </a:t>
            </a:r>
            <a:r>
              <a:rPr lang="fa-IR" sz="3200" dirty="0" smtClean="0">
                <a:cs typeface="B Nazanin" panose="00000400000000000000" pitchFamily="2" charset="-78"/>
              </a:rPr>
              <a:t>اول بعد </a:t>
            </a:r>
            <a:r>
              <a:rPr lang="fa-IR" sz="3200" dirty="0">
                <a:cs typeface="B Nazanin" panose="00000400000000000000" pitchFamily="2" charset="-78"/>
              </a:rPr>
              <a:t>از تولد، و یا زودتر </a:t>
            </a:r>
            <a:r>
              <a:rPr lang="fa-IR" sz="3200" b="1" dirty="0">
                <a:cs typeface="B Nazanin" panose="00000400000000000000" pitchFamily="2" charset="-78"/>
              </a:rPr>
              <a:t>از همان ساعت </a:t>
            </a:r>
            <a:r>
              <a:rPr lang="fa-IR" sz="3200" b="1" dirty="0" smtClean="0">
                <a:cs typeface="B Nazanin" panose="00000400000000000000" pitchFamily="2" charset="-78"/>
              </a:rPr>
              <a:t>اول </a:t>
            </a:r>
            <a:r>
              <a:rPr lang="fa-IR" sz="3200" dirty="0" smtClean="0">
                <a:cs typeface="B Nazanin" panose="00000400000000000000" pitchFamily="2" charset="-78"/>
              </a:rPr>
              <a:t>در صورت </a:t>
            </a:r>
            <a:r>
              <a:rPr lang="fa-IR" sz="3200" b="1" dirty="0" smtClean="0">
                <a:cs typeface="B Nazanin" panose="00000400000000000000" pitchFamily="2" charset="-78"/>
              </a:rPr>
              <a:t>عدم مکیدن  موثر نوزاد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شانس</a:t>
            </a:r>
            <a:r>
              <a:rPr lang="fa-IR" sz="3200" b="1" dirty="0" smtClean="0">
                <a:cs typeface="B Nazanin" panose="00000400000000000000" pitchFamily="2" charset="-78"/>
              </a:rPr>
              <a:t> ادامه </a:t>
            </a:r>
            <a:r>
              <a:rPr lang="fa-IR" sz="3200" b="1" dirty="0">
                <a:cs typeface="B Nazanin" panose="00000400000000000000" pitchFamily="2" charset="-78"/>
              </a:rPr>
              <a:t>شیردهی بیشتر </a:t>
            </a:r>
            <a:r>
              <a:rPr lang="fa-IR" sz="3200" dirty="0" err="1">
                <a:cs typeface="B Nazanin" panose="00000400000000000000" pitchFamily="2" charset="-78"/>
              </a:rPr>
              <a:t>دردوشیدن</a:t>
            </a:r>
            <a:r>
              <a:rPr lang="fa-IR" sz="3200" dirty="0">
                <a:cs typeface="B Nazanin" panose="00000400000000000000" pitchFamily="2" charset="-78"/>
              </a:rPr>
              <a:t> با دست نسبت به </a:t>
            </a:r>
            <a:r>
              <a:rPr lang="fa-IR" sz="3200" dirty="0" smtClean="0">
                <a:cs typeface="B Nazanin" panose="00000400000000000000" pitchFamily="2" charset="-78"/>
              </a:rPr>
              <a:t>پمپ</a:t>
            </a:r>
          </a:p>
          <a:p>
            <a:r>
              <a:rPr lang="fa-IR" sz="3200" b="1" dirty="0" smtClean="0">
                <a:cs typeface="B Nazanin" panose="00000400000000000000" pitchFamily="2" charset="-78"/>
              </a:rPr>
              <a:t>تولید شیر چرب تر نسبت </a:t>
            </a:r>
            <a:r>
              <a:rPr lang="fa-IR" sz="3200" b="1" dirty="0">
                <a:cs typeface="B Nazanin" panose="00000400000000000000" pitchFamily="2" charset="-78"/>
              </a:rPr>
              <a:t>به </a:t>
            </a:r>
            <a:r>
              <a:rPr lang="fa-IR" sz="3200" b="1" dirty="0" smtClean="0">
                <a:cs typeface="B Nazanin" panose="00000400000000000000" pitchFamily="2" charset="-78"/>
              </a:rPr>
              <a:t>پمپ</a:t>
            </a:r>
            <a:r>
              <a:rPr lang="fa-IR" sz="1050" b="1" dirty="0" smtClean="0">
                <a:cs typeface="B Nazanin" panose="00000400000000000000" pitchFamily="2" charset="-78"/>
              </a:rPr>
              <a:t>(</a:t>
            </a:r>
            <a:r>
              <a:rPr lang="en-US" sz="1050" dirty="0">
                <a:cs typeface="B Nazanin" panose="00000400000000000000" pitchFamily="2" charset="-78"/>
              </a:rPr>
              <a:t>BREASTFEEDING MEDICINE Volume 10, Number 7, 2015</a:t>
            </a:r>
            <a:r>
              <a:rPr lang="fa-IR" sz="1050" dirty="0" smtClean="0">
                <a:cs typeface="B Nazanin" panose="00000400000000000000" pitchFamily="2" charset="-78"/>
              </a:rPr>
              <a:t>) 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انجام </a:t>
            </a:r>
            <a:r>
              <a:rPr lang="fa-IR" sz="3200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با دست </a:t>
            </a:r>
            <a:r>
              <a:rPr lang="fa-IR" sz="3200" dirty="0" smtClean="0">
                <a:cs typeface="B Nazanin" panose="00000400000000000000" pitchFamily="2" charset="-78"/>
              </a:rPr>
              <a:t>پس </a:t>
            </a:r>
            <a:r>
              <a:rPr lang="fa-IR" sz="3200" dirty="0">
                <a:cs typeface="B Nazanin" panose="00000400000000000000" pitchFamily="2" charset="-78"/>
              </a:rPr>
              <a:t>از هر بار </a:t>
            </a:r>
            <a:r>
              <a:rPr lang="fa-IR" sz="3200" dirty="0" err="1">
                <a:cs typeface="B Nazanin" panose="00000400000000000000" pitchFamily="2" charset="-78"/>
              </a:rPr>
              <a:t>شیردوشی</a:t>
            </a:r>
            <a:r>
              <a:rPr lang="fa-IR" sz="3200" dirty="0">
                <a:cs typeface="B Nazanin" panose="00000400000000000000" pitchFamily="2" charset="-78"/>
              </a:rPr>
              <a:t> با پمپ بمدت 2 تا 5 دقیقه، یا </a:t>
            </a:r>
            <a:r>
              <a:rPr lang="fa-IR" sz="3200" dirty="0" smtClean="0">
                <a:cs typeface="B Nazanin" panose="00000400000000000000" pitchFamily="2" charset="-78"/>
              </a:rPr>
              <a:t>بیشتر در </a:t>
            </a:r>
            <a:r>
              <a:rPr lang="fa-IR" sz="3200" dirty="0">
                <a:cs typeface="B Nazanin" panose="00000400000000000000" pitchFamily="2" charset="-78"/>
              </a:rPr>
              <a:t>صورتیکه که هنوز آغوز یا شیر جاری </a:t>
            </a:r>
            <a:r>
              <a:rPr lang="fa-IR" sz="3200" dirty="0" smtClean="0">
                <a:cs typeface="B Nazanin" panose="00000400000000000000" pitchFamily="2" charset="-78"/>
              </a:rPr>
              <a:t>است.</a:t>
            </a:r>
          </a:p>
          <a:p>
            <a:r>
              <a:rPr lang="fa-IR" sz="3200" b="1" dirty="0" smtClean="0">
                <a:cs typeface="B Nazanin" panose="00000400000000000000" pitchFamily="2" charset="-78"/>
              </a:rPr>
              <a:t>تغذیه </a:t>
            </a:r>
            <a:r>
              <a:rPr lang="fa-IR" sz="3200" b="1" dirty="0">
                <a:cs typeface="B Nazanin" panose="00000400000000000000" pitchFamily="2" charset="-78"/>
              </a:rPr>
              <a:t>با </a:t>
            </a:r>
            <a:r>
              <a:rPr lang="fa-IR" sz="3200" b="1" dirty="0" smtClean="0">
                <a:cs typeface="B Nazanin" panose="00000400000000000000" pitchFamily="2" charset="-78"/>
              </a:rPr>
              <a:t>آغوز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57200" y="274638"/>
          <a:ext cx="822960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76541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456" y="1454509"/>
            <a:ext cx="5639544" cy="4870091"/>
          </a:xfrm>
        </p:spPr>
        <p:txBody>
          <a:bodyPr>
            <a:no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روش معمول (مارمت) </a:t>
            </a:r>
            <a:r>
              <a:rPr lang="fa-IR" sz="2800" dirty="0" smtClean="0">
                <a:cs typeface="B Nazanin" panose="00000400000000000000" pitchFamily="2" charset="-78"/>
              </a:rPr>
              <a:t>:</a:t>
            </a:r>
          </a:p>
          <a:p>
            <a:pPr lvl="1"/>
            <a:r>
              <a:rPr lang="fa-IR" sz="2400" dirty="0">
                <a:cs typeface="B Nazanin" panose="00000400000000000000" pitchFamily="2" charset="-78"/>
              </a:rPr>
              <a:t>انگشت شست و انگشت اشاره به روی پستان به شکل </a:t>
            </a:r>
            <a:r>
              <a:rPr lang="en-US" sz="2400" dirty="0">
                <a:cs typeface="B Nazanin" panose="00000400000000000000" pitchFamily="2" charset="-78"/>
              </a:rPr>
              <a:t>U</a:t>
            </a:r>
            <a:r>
              <a:rPr lang="fa-IR" sz="2400" dirty="0">
                <a:cs typeface="B Nazanin" panose="00000400000000000000" pitchFamily="2" charset="-78"/>
              </a:rPr>
              <a:t>در  دو جهت مخالف هم و مستقیم در مقابل یکدیگر قرار گیرند وبدون تماس با هاله  ویا نوک پستان 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سپس </a:t>
            </a:r>
            <a:r>
              <a:rPr lang="fa-IR" sz="2400" dirty="0">
                <a:cs typeface="B Nazanin" panose="00000400000000000000" pitchFamily="2" charset="-78"/>
              </a:rPr>
              <a:t>مستقیم  بطرف قفسه سینه برده و در حال فشردن پستان، به طرف جلو رولینگ هم می </a:t>
            </a:r>
            <a:r>
              <a:rPr lang="fa-IR" sz="2400" dirty="0" smtClean="0">
                <a:cs typeface="B Nazanin" panose="00000400000000000000" pitchFamily="2" charset="-78"/>
              </a:rPr>
              <a:t>شود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این </a:t>
            </a:r>
            <a:r>
              <a:rPr lang="fa-IR" sz="2400" dirty="0">
                <a:cs typeface="B Nazanin" panose="00000400000000000000" pitchFamily="2" charset="-78"/>
              </a:rPr>
              <a:t>عمل در طی شیردوشی بکرات و در جهات مختلف پستان تکرار می شود. 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عمل </a:t>
            </a:r>
            <a:r>
              <a:rPr lang="fa-IR" sz="2400" dirty="0">
                <a:cs typeface="B Nazanin" panose="00000400000000000000" pitchFamily="2" charset="-78"/>
              </a:rPr>
              <a:t>دوشیدن شیر در یک وضعیت تا زمانی که جریان شیرکند(قطره قطره) شود ویا دست مادر خسته شود ادامه یافته و سپس با تغییر </a:t>
            </a:r>
            <a:r>
              <a:rPr lang="fa-IR" sz="2400" dirty="0" smtClean="0">
                <a:cs typeface="B Nazanin" panose="00000400000000000000" pitchFamily="2" charset="-78"/>
              </a:rPr>
              <a:t>محل شیر </a:t>
            </a:r>
            <a:r>
              <a:rPr lang="fa-IR" sz="2400" dirty="0">
                <a:cs typeface="B Nazanin" panose="00000400000000000000" pitchFamily="2" charset="-78"/>
              </a:rPr>
              <a:t>دوشی از همان پستان ویا پستان </a:t>
            </a:r>
            <a:r>
              <a:rPr lang="fa-IR" sz="2400" dirty="0" smtClean="0">
                <a:cs typeface="B Nazanin" panose="00000400000000000000" pitchFamily="2" charset="-78"/>
              </a:rPr>
              <a:t>دیگر ادامه دارد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2990"/>
            <a:ext cx="30472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7594251"/>
              </p:ext>
            </p:extLst>
          </p:nvPr>
        </p:nvGraphicFramePr>
        <p:xfrm>
          <a:off x="304800" y="152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9" y="1341437"/>
            <a:ext cx="5334001" cy="4525963"/>
          </a:xfrm>
        </p:spPr>
        <p:txBody>
          <a:bodyPr>
            <a:no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روش </a:t>
            </a:r>
            <a:r>
              <a:rPr lang="fa-IR" sz="3200" dirty="0">
                <a:cs typeface="B Nazanin" panose="00000400000000000000" pitchFamily="2" charset="-78"/>
              </a:rPr>
              <a:t>پیانویی :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در این روش محل قرارگرفتن انگشت شست و انگشت اشاره همانند روش معمول ولیکن سایر انگشتان در زیر پستان بنحوی قرار می گیرد که انگشت پنجم به قفسه سینه مادر تکیه داشته و عمل دوشیدن بصورت حرکت موجی شکل از همین انگشت شروع و سپس به انگشت چهارم و سوم و  دوم به همراه انگشت شست که از بالای پستان  فشرده می شود عمل دوشیدن انجام می شود.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5" y="2057400"/>
            <a:ext cx="2949677" cy="3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89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راهنمای دوشیدن شیر با دست :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17638"/>
            <a:ext cx="5055659" cy="4525963"/>
          </a:xfrm>
        </p:spPr>
        <p:txBody>
          <a:bodyPr>
            <a:normAutofit fontScale="92500"/>
          </a:bodyPr>
          <a:lstStyle/>
          <a:p>
            <a:r>
              <a:rPr lang="fa-IR" dirty="0">
                <a:cs typeface="B Nazanin" panose="00000400000000000000" pitchFamily="2" charset="-78"/>
              </a:rPr>
              <a:t>روش  مورتون </a:t>
            </a:r>
            <a:r>
              <a:rPr lang="en-US" dirty="0">
                <a:cs typeface="B Nazanin" panose="00000400000000000000" pitchFamily="2" charset="-78"/>
              </a:rPr>
              <a:t>Morton </a:t>
            </a:r>
            <a:endParaRPr lang="fa-IR" dirty="0" smtClean="0">
              <a:cs typeface="B Nazanin" panose="00000400000000000000" pitchFamily="2" charset="-78"/>
            </a:endParaRPr>
          </a:p>
          <a:p>
            <a:pPr lvl="1"/>
            <a:r>
              <a:rPr lang="fa-IR" dirty="0">
                <a:cs typeface="B Nazanin" panose="00000400000000000000" pitchFamily="2" charset="-78"/>
              </a:rPr>
              <a:t>راست بنشینید و کمی به جلو خم شوید .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انگشت </a:t>
            </a:r>
            <a:r>
              <a:rPr lang="fa-IR" dirty="0">
                <a:cs typeface="B Nazanin" panose="00000400000000000000" pitchFamily="2" charset="-78"/>
              </a:rPr>
              <a:t>شست و انگشت سبابه را به شکل </a:t>
            </a:r>
            <a:r>
              <a:rPr lang="en-US" dirty="0">
                <a:cs typeface="B Nazanin" panose="00000400000000000000" pitchFamily="2" charset="-78"/>
              </a:rPr>
              <a:t>C </a:t>
            </a:r>
            <a:r>
              <a:rPr lang="fa-IR" dirty="0">
                <a:cs typeface="B Nazanin" panose="00000400000000000000" pitchFamily="2" charset="-78"/>
              </a:rPr>
              <a:t>و حدود 1 </a:t>
            </a:r>
            <a:r>
              <a:rPr lang="fa-IR" dirty="0" smtClean="0">
                <a:cs typeface="B Nazanin" panose="00000400000000000000" pitchFamily="2" charset="-78"/>
              </a:rPr>
              <a:t>اینچ(2/5 </a:t>
            </a:r>
            <a:r>
              <a:rPr lang="fa-IR" dirty="0">
                <a:cs typeface="B Nazanin" panose="00000400000000000000" pitchFamily="2" charset="-78"/>
              </a:rPr>
              <a:t>سانت) دور از لبه آرئول پستان  </a:t>
            </a:r>
            <a:r>
              <a:rPr lang="fa-IR" dirty="0" smtClean="0">
                <a:cs typeface="B Nazanin" panose="00000400000000000000" pitchFamily="2" charset="-78"/>
              </a:rPr>
              <a:t>قرار </a:t>
            </a:r>
            <a:r>
              <a:rPr lang="fa-IR" dirty="0">
                <a:cs typeface="B Nazanin" panose="00000400000000000000" pitchFamily="2" charset="-78"/>
              </a:rPr>
              <a:t>دهید به طوری که شست و انگشت سبابه در یک خط مستقیم از وسط نیپل قرار گرفته باشد . </a:t>
            </a:r>
          </a:p>
          <a:p>
            <a:pPr lvl="1"/>
            <a:r>
              <a:rPr lang="fa-IR" dirty="0" smtClean="0">
                <a:cs typeface="B Nazanin" panose="00000400000000000000" pitchFamily="2" charset="-78"/>
              </a:rPr>
              <a:t>بطور </a:t>
            </a:r>
            <a:r>
              <a:rPr lang="fa-IR" dirty="0">
                <a:cs typeface="B Nazanin" panose="00000400000000000000" pitchFamily="2" charset="-78"/>
              </a:rPr>
              <a:t>ثابت انگشت شست و سبابه را بطرف قفسه سینه فشار دهید  (</a:t>
            </a:r>
            <a:r>
              <a:rPr lang="en-US" dirty="0">
                <a:cs typeface="B Nazanin" panose="00000400000000000000" pitchFamily="2" charset="-78"/>
              </a:rPr>
              <a:t>Press) ، </a:t>
            </a:r>
            <a:r>
              <a:rPr lang="fa-IR" dirty="0">
                <a:cs typeface="B Nazanin" panose="00000400000000000000" pitchFamily="2" charset="-78"/>
              </a:rPr>
              <a:t>سپس با فشردن انگشت شست و سبابه ، به  طرف  </a:t>
            </a:r>
            <a:r>
              <a:rPr lang="fa-IR" dirty="0" smtClean="0">
                <a:cs typeface="B Nazanin" panose="00000400000000000000" pitchFamily="2" charset="-78"/>
              </a:rPr>
              <a:t>هاله(</a:t>
            </a:r>
            <a:r>
              <a:rPr lang="en-US" dirty="0">
                <a:cs typeface="B Nazanin" panose="00000400000000000000" pitchFamily="2" charset="-78"/>
              </a:rPr>
              <a:t>Compress</a:t>
            </a:r>
            <a:r>
              <a:rPr lang="fa-IR" dirty="0" smtClean="0">
                <a:cs typeface="B Nazanin" panose="00000400000000000000" pitchFamily="2" charset="-78"/>
              </a:rPr>
              <a:t>) </a:t>
            </a:r>
            <a:r>
              <a:rPr lang="fa-IR" dirty="0">
                <a:cs typeface="B Nazanin" panose="00000400000000000000" pitchFamily="2" charset="-78"/>
              </a:rPr>
              <a:t>عمل فشردن را انجام داده، 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fa-IR" dirty="0">
                <a:cs typeface="B Nazanin" panose="00000400000000000000" pitchFamily="2" charset="-78"/>
              </a:rPr>
              <a:t>نهایتا  انگشتتان را از روی پستان آزاد کرده ولی  برندارید </a:t>
            </a:r>
            <a:r>
              <a:rPr lang="fa-IR" dirty="0" smtClean="0">
                <a:cs typeface="B Nazanin" panose="00000400000000000000" pitchFamily="2" charset="-78"/>
              </a:rPr>
              <a:t>(</a:t>
            </a:r>
            <a:r>
              <a:rPr lang="en-US" dirty="0">
                <a:cs typeface="B Nazanin" panose="00000400000000000000" pitchFamily="2" charset="-78"/>
              </a:rPr>
              <a:t>Relax</a:t>
            </a:r>
            <a:r>
              <a:rPr lang="fa-IR" dirty="0" smtClean="0">
                <a:cs typeface="B Nazanin" panose="00000400000000000000" pitchFamily="2" charset="-78"/>
              </a:rPr>
              <a:t>)</a:t>
            </a:r>
            <a:endParaRPr lang="en-US" dirty="0">
              <a:cs typeface="B Nazanin" panose="00000400000000000000" pitchFamily="2" charset="-78"/>
            </a:endParaRPr>
          </a:p>
          <a:p>
            <a:pPr lvl="1"/>
            <a:r>
              <a:rPr lang="fa-IR" dirty="0">
                <a:cs typeface="B Nazanin" panose="00000400000000000000" pitchFamily="2" charset="-78"/>
              </a:rPr>
              <a:t> متناوبا" همین کار را با پستان دیگر انجام دهید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>
          <a:xfrm rot="16200000">
            <a:off x="266270" y="2019730"/>
            <a:ext cx="373466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7873881"/>
              </p:ext>
            </p:extLst>
          </p:nvPr>
        </p:nvGraphicFramePr>
        <p:xfrm>
          <a:off x="533399" y="304800"/>
          <a:ext cx="7772401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9400" y="1449298"/>
            <a:ext cx="5715000" cy="4267200"/>
          </a:xfrm>
        </p:spPr>
        <p:txBody>
          <a:bodyPr/>
          <a:lstStyle/>
          <a:p>
            <a:r>
              <a:rPr lang="fa-IR" sz="3200" dirty="0">
                <a:cs typeface="B Nazanin" panose="00000400000000000000" pitchFamily="2" charset="-78"/>
              </a:rPr>
              <a:t>پمپ های دستی پیستونی و ماشه </a:t>
            </a:r>
            <a:r>
              <a:rPr lang="fa-IR" sz="3200" dirty="0" smtClean="0">
                <a:cs typeface="B Nazanin" panose="00000400000000000000" pitchFamily="2" charset="-78"/>
              </a:rPr>
              <a:t>ای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پمپ </a:t>
            </a:r>
            <a:r>
              <a:rPr lang="fa-IR" sz="3200" dirty="0">
                <a:cs typeface="B Nazanin" panose="00000400000000000000" pitchFamily="2" charset="-78"/>
              </a:rPr>
              <a:t>های دستی بوق دوچرخه ای</a:t>
            </a:r>
            <a:r>
              <a:rPr lang="fa-IR" sz="2000" dirty="0">
                <a:cs typeface="B Nazanin" panose="00000400000000000000" pitchFamily="2" charset="-78"/>
              </a:rPr>
              <a:t>(</a:t>
            </a:r>
            <a:r>
              <a:rPr lang="en-US" sz="2000" dirty="0">
                <a:cs typeface="B Nazanin" panose="00000400000000000000" pitchFamily="2" charset="-78"/>
              </a:rPr>
              <a:t>Bicycle horn’ rubber bulb- style pump) </a:t>
            </a:r>
            <a:endParaRPr lang="en-US" sz="3200" dirty="0">
              <a:cs typeface="B Nazanin" panose="00000400000000000000" pitchFamily="2" charset="-78"/>
            </a:endParaRPr>
          </a:p>
          <a:p>
            <a:pPr lvl="1"/>
            <a:r>
              <a:rPr lang="fa-IR" altLang="en-US" sz="2400" dirty="0" smtClean="0">
                <a:cs typeface="B Nazanin" panose="00000400000000000000" pitchFamily="2" charset="-78"/>
              </a:rPr>
              <a:t>عدم استفاده از </a:t>
            </a:r>
            <a:r>
              <a:rPr lang="fa-IR" altLang="en-US" sz="2400" b="1" u="sng" dirty="0" smtClean="0">
                <a:solidFill>
                  <a:schemeClr val="tx2"/>
                </a:solidFill>
                <a:cs typeface="B Nazanin" panose="00000400000000000000" pitchFamily="2" charset="-78"/>
                <a:hlinkClick r:id="" action="ppaction://customshow?id=27&amp;return=true"/>
              </a:rPr>
              <a:t>پمپ شبيه بوق دوچرخه </a:t>
            </a:r>
            <a:r>
              <a:rPr lang="fa-IR" altLang="en-US" sz="2400" dirty="0" smtClean="0">
                <a:cs typeface="B Nazanin" panose="00000400000000000000" pitchFamily="2" charset="-78"/>
              </a:rPr>
              <a:t>به منظور جمع آوري شير(خطر الودگی میکروبی)</a:t>
            </a:r>
          </a:p>
          <a:p>
            <a:pPr lvl="1"/>
            <a:r>
              <a:rPr lang="fa-IR" altLang="en-US" sz="2400" dirty="0" smtClean="0">
                <a:cs typeface="B Nazanin" panose="00000400000000000000" pitchFamily="2" charset="-78"/>
              </a:rPr>
              <a:t>توليد ساکشن کمتر در مقايسه با پمپ هاي الکتريکي</a:t>
            </a:r>
          </a:p>
          <a:p>
            <a:pPr lvl="1"/>
            <a:r>
              <a:rPr lang="fa-IR" altLang="en-US" dirty="0" smtClean="0">
                <a:cs typeface="B Nazanin" panose="00000400000000000000" pitchFamily="2" charset="-78"/>
              </a:rPr>
              <a:t> </a:t>
            </a:r>
            <a:r>
              <a:rPr lang="fa-IR" altLang="en-US" sz="2400" dirty="0" smtClean="0">
                <a:cs typeface="B Nazanin" panose="00000400000000000000" pitchFamily="2" charset="-78"/>
              </a:rPr>
              <a:t>استفاده از پمپ هاي ماشه اي و سيلندري براي شيردوشي کوتاه مدت</a:t>
            </a:r>
            <a:r>
              <a:rPr lang="fa-IR" altLang="en-US" dirty="0" smtClean="0"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fa-IR" altLang="en-US" sz="2400" dirty="0" smtClean="0">
                <a:cs typeface="B Nazanin" panose="00000400000000000000" pitchFamily="2" charset="-78"/>
              </a:rPr>
              <a:t>قطع خلاء حاصله از ايجاد فشار منفي دائم هر چند ثانيه يکبار به منظور پيشگيري از صدمه نسج پستان</a:t>
            </a:r>
          </a:p>
        </p:txBody>
      </p:sp>
      <p:pic>
        <p:nvPicPr>
          <p:cNvPr id="5" name="Picture 4" descr="Fig3-0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399" y="4437253"/>
            <a:ext cx="2133601" cy="148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Mahmoud\Pictures\posit\for edit\20120902_0903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399" y="1528436"/>
            <a:ext cx="2130196" cy="284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312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3-009"/>
          <p:cNvPicPr>
            <a:picLocks noChangeAspect="1" noChangeArrowheads="1"/>
          </p:cNvPicPr>
          <p:nvPr/>
        </p:nvPicPr>
        <p:blipFill>
          <a:blip r:embed="rId2" cstate="print"/>
          <a:srcRect l="14764" r="11415"/>
          <a:stretch>
            <a:fillRect/>
          </a:stretch>
        </p:blipFill>
        <p:spPr bwMode="auto">
          <a:xfrm>
            <a:off x="4513028" y="1676400"/>
            <a:ext cx="2853878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52909"/>
          <a:stretch/>
        </p:blipFill>
        <p:spPr bwMode="auto">
          <a:xfrm>
            <a:off x="1252572" y="1676400"/>
            <a:ext cx="3167028" cy="3945007"/>
          </a:xfrm>
          <a:prstGeom prst="round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53950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1199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10074540"/>
              </p:ext>
            </p:extLst>
          </p:nvPr>
        </p:nvGraphicFramePr>
        <p:xfrm>
          <a:off x="671053" y="228600"/>
          <a:ext cx="78485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4426" y="1600200"/>
            <a:ext cx="5562600" cy="4191000"/>
          </a:xfrm>
        </p:spPr>
        <p:txBody>
          <a:bodyPr/>
          <a:lstStyle/>
          <a:p>
            <a:r>
              <a:rPr lang="fa-IR" altLang="en-US" sz="2800" b="1" dirty="0" smtClean="0">
                <a:solidFill>
                  <a:srgbClr val="FF0000"/>
                </a:solidFill>
                <a:ea typeface="Times New Roman" panose="02020503050405090304" pitchFamily="18" charset="0"/>
                <a:cs typeface="B Nazanin" panose="00000400000000000000" pitchFamily="2" charset="-78"/>
              </a:rPr>
              <a:t>گاهی ضروری تر از انکوباتور در </a:t>
            </a:r>
            <a:r>
              <a:rPr lang="en-US" altLang="en-US" sz="2800" b="1" dirty="0" smtClean="0">
                <a:solidFill>
                  <a:srgbClr val="FF0000"/>
                </a:solidFill>
                <a:ea typeface="Times New Roman" panose="02020503050405090304" pitchFamily="18" charset="0"/>
                <a:cs typeface="B Nazanin" panose="00000400000000000000" pitchFamily="2" charset="-78"/>
              </a:rPr>
              <a:t>NICU</a:t>
            </a:r>
            <a:r>
              <a:rPr lang="fa-IR" altLang="en-US" sz="2800" b="1" dirty="0" smtClean="0">
                <a:solidFill>
                  <a:srgbClr val="FF0000"/>
                </a:solidFill>
                <a:ea typeface="Times New Roman" panose="02020503050405090304" pitchFamily="18" charset="0"/>
                <a:cs typeface="B Nazanin" panose="00000400000000000000" pitchFamily="2" charset="-78"/>
              </a:rPr>
              <a:t> و بسیار موثر برای  افزایش شیر مادران نوزاد نارس </a:t>
            </a:r>
          </a:p>
          <a:p>
            <a:r>
              <a:rPr lang="fa-IR" altLang="en-US" sz="2800" dirty="0" smtClean="0">
                <a:ea typeface="Times New Roman" panose="02020503050405090304" pitchFamily="18" charset="0"/>
                <a:cs typeface="B Nazanin" panose="00000400000000000000" pitchFamily="2" charset="-78"/>
              </a:rPr>
              <a:t>موثر بودن در</a:t>
            </a:r>
            <a:r>
              <a:rPr lang="fa-IR" altLang="en-US" sz="2800" dirty="0" smtClean="0">
                <a:cs typeface="Times New Roman" panose="02020503050405090304" pitchFamily="18" charset="0"/>
              </a:rPr>
              <a:t> </a:t>
            </a:r>
            <a:r>
              <a:rPr lang="fa-IR" altLang="en-US" sz="2800" dirty="0" smtClean="0">
                <a:cs typeface="B Nazanin" panose="00000400000000000000" pitchFamily="2" charset="-78"/>
              </a:rPr>
              <a:t>شيردوشي طولاني مدت</a:t>
            </a:r>
          </a:p>
          <a:p>
            <a:r>
              <a:rPr lang="fa-IR" altLang="en-US" sz="2800" dirty="0" smtClean="0">
                <a:cs typeface="B Nazanin" panose="00000400000000000000" pitchFamily="2" charset="-78"/>
              </a:rPr>
              <a:t>موثر بودن در پمپ زدن همزمان از دوپستان نسبت به شيردوشي متناوب از هرپستان درتحريک  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تولید پرولاکتين بيشتر</a:t>
            </a:r>
          </a:p>
          <a:p>
            <a:r>
              <a:rPr lang="fa-IR" altLang="en-US" sz="2800" dirty="0" smtClean="0">
                <a:cs typeface="B Nazanin" panose="00000400000000000000" pitchFamily="2" charset="-78"/>
              </a:rPr>
              <a:t>جمع آوري حجم شير بيشتر در مدت زمان معين  نسبت به دوشيدن با دست و موثر بودن همزمان 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ماساژ پستان وشيردوشي </a:t>
            </a:r>
            <a:r>
              <a:rPr lang="fa-IR" altLang="en-US" sz="2800" dirty="0" smtClean="0">
                <a:cs typeface="B Nazanin" panose="00000400000000000000" pitchFamily="2" charset="-78"/>
              </a:rPr>
              <a:t>درحجم و چربي شير دوشيده شده</a:t>
            </a:r>
            <a:endParaRPr lang="en-US" altLang="en-US" sz="2800" b="1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5" descr="Fig2-055"/>
          <p:cNvPicPr>
            <a:picLocks noChangeAspect="1" noChangeArrowheads="1"/>
          </p:cNvPicPr>
          <p:nvPr/>
        </p:nvPicPr>
        <p:blipFill rotWithShape="1">
          <a:blip r:embed="rId8" cstate="print"/>
          <a:srcRect l="11559" r="32153"/>
          <a:stretch/>
        </p:blipFill>
        <p:spPr bwMode="auto">
          <a:xfrm>
            <a:off x="457200" y="1600200"/>
            <a:ext cx="2700433" cy="2841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19233" y="4579664"/>
            <a:ext cx="243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Less time involved than single,</a:t>
            </a:r>
          </a:p>
          <a:p>
            <a:r>
              <a:rPr lang="en-US" sz="1600" dirty="0"/>
              <a:t>10–15 minutes for double pump, </a:t>
            </a:r>
          </a:p>
          <a:p>
            <a:r>
              <a:rPr lang="en-US" sz="1600" dirty="0"/>
              <a:t>20–30 minutes for single pump.</a:t>
            </a:r>
          </a:p>
        </p:txBody>
      </p:sp>
    </p:spTree>
    <p:extLst>
      <p:ext uri="{BB962C8B-B14F-4D97-AF65-F5344CB8AC3E}">
        <p14:creationId xmlns:p14="http://schemas.microsoft.com/office/powerpoint/2010/main" val="2386337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6320006"/>
              </p:ext>
            </p:extLst>
          </p:nvPr>
        </p:nvGraphicFramePr>
        <p:xfrm>
          <a:off x="880403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71842"/>
          </a:xfrm>
        </p:spPr>
        <p:txBody>
          <a:bodyPr>
            <a:no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فشار مکش پمپ برای شروع شیردوشی  حدود 200 میلی لیتر جیوه  است که سپس برحسب میزان خروج شیر از پستان قابل تنظیم است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در ابتدا با حداقل فشار مکش شروع کنید، سپس به تدریج فشار را زیادتر نمایید تا به حداکثر میزانی که در آن احساس راحتی کنند،  افزایش دهند </a:t>
            </a:r>
            <a:endParaRPr lang="fa-IR" sz="2800" dirty="0" smtClean="0"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59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3470156"/>
              </p:ext>
            </p:extLst>
          </p:nvPr>
        </p:nvGraphicFramePr>
        <p:xfrm>
          <a:off x="428931" y="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97879"/>
            <a:ext cx="8630265" cy="4871842"/>
          </a:xfrm>
        </p:spPr>
        <p:txBody>
          <a:bodyPr>
            <a:noAutofit/>
          </a:bodyPr>
          <a:lstStyle/>
          <a:p>
            <a:r>
              <a:rPr lang="fa-IR" sz="2800" dirty="0" smtClean="0">
                <a:cs typeface="B Nazanin" panose="00000400000000000000" pitchFamily="2" charset="-78"/>
              </a:rPr>
              <a:t>مادر </a:t>
            </a:r>
            <a:r>
              <a:rPr lang="fa-IR" sz="2800" dirty="0">
                <a:cs typeface="B Nazanin" panose="00000400000000000000" pitchFamily="2" charset="-78"/>
              </a:rPr>
              <a:t>باید از قیف شیردوشی با تنوره مناسب استفاده کند که با اندازه نوک پستانش متناسب باشد. نوک پستان باید بتواند در داخل تونل پمپ شیردوش (تنوره)آزادانه به جلو و عقب حرکت کند و در طول مدت دوشیدن نباید دچار خراشیدگی، ساییدگی وحالتی شبیه نیشگون گرفتن شود. قطر دهانه شیردوش (قيف ) بين 21 تا 40 میلی متر متفاوت می باشد.</a:t>
            </a: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2" y="3733800"/>
            <a:ext cx="746759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3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040560"/>
          </a:xfrm>
        </p:spPr>
        <p:txBody>
          <a:bodyPr>
            <a:norm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تشویق </a:t>
            </a:r>
            <a:r>
              <a:rPr lang="fa-IR" sz="2800" dirty="0" smtClean="0">
                <a:cs typeface="B Nazanin" panose="00000400000000000000" pitchFamily="2" charset="-78"/>
              </a:rPr>
              <a:t>به پمپ </a:t>
            </a:r>
            <a:r>
              <a:rPr lang="fa-IR" sz="2800" dirty="0">
                <a:cs typeface="B Nazanin" panose="00000400000000000000" pitchFamily="2" charset="-78"/>
              </a:rPr>
              <a:t>زدن همزمان </a:t>
            </a:r>
            <a:r>
              <a:rPr lang="fa-IR" sz="2400" dirty="0">
                <a:cs typeface="B Nazanin" panose="00000400000000000000" pitchFamily="2" charset="-78"/>
              </a:rPr>
              <a:t>(هر دو پستان در یک زمان)، </a:t>
            </a:r>
            <a:r>
              <a:rPr lang="fa-IR" sz="2800" dirty="0">
                <a:cs typeface="B Nazanin" panose="00000400000000000000" pitchFamily="2" charset="-78"/>
              </a:rPr>
              <a:t>نسبت به پمپ زدن تک </a:t>
            </a:r>
            <a:r>
              <a:rPr lang="fa-IR" sz="2800" dirty="0" err="1">
                <a:cs typeface="B Nazanin" panose="00000400000000000000" pitchFamily="2" charset="-78"/>
              </a:rPr>
              <a:t>تک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(اول یک پستان و بعد پستان دیگر</a:t>
            </a:r>
            <a:r>
              <a:rPr lang="fa-IR" sz="2400" dirty="0" smtClean="0">
                <a:cs typeface="B Nazanin" panose="00000400000000000000" pitchFamily="2" charset="-78"/>
              </a:rPr>
              <a:t>)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شروع در طی </a:t>
            </a:r>
            <a:r>
              <a:rPr lang="fa-IR" sz="2800" dirty="0">
                <a:cs typeface="B Nazanin" panose="00000400000000000000" pitchFamily="2" charset="-78"/>
              </a:rPr>
              <a:t>6 ساعت پس از تولد </a:t>
            </a:r>
            <a:r>
              <a:rPr lang="fa-IR" sz="2800" dirty="0" smtClean="0">
                <a:cs typeface="B Nazanin" panose="00000400000000000000" pitchFamily="2" charset="-78"/>
              </a:rPr>
              <a:t>و 8 </a:t>
            </a:r>
            <a:r>
              <a:rPr lang="fa-IR" sz="2800" dirty="0">
                <a:cs typeface="B Nazanin" panose="00000400000000000000" pitchFamily="2" charset="-78"/>
              </a:rPr>
              <a:t>تا 12 بار در هر 24 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پمپ </a:t>
            </a:r>
            <a:r>
              <a:rPr lang="fa-IR" sz="2800" dirty="0">
                <a:cs typeface="B Nazanin" panose="00000400000000000000" pitchFamily="2" charset="-78"/>
              </a:rPr>
              <a:t>زدن در ابتدا </a:t>
            </a:r>
            <a:r>
              <a:rPr lang="fa-IR" sz="2800" dirty="0" smtClean="0">
                <a:cs typeface="B Nazanin" panose="00000400000000000000" pitchFamily="2" charset="-78"/>
              </a:rPr>
              <a:t>به </a:t>
            </a:r>
            <a:r>
              <a:rPr lang="fa-IR" sz="2800" dirty="0">
                <a:cs typeface="B Nazanin" panose="00000400000000000000" pitchFamily="2" charset="-78"/>
              </a:rPr>
              <a:t>مدت 15 تا 20 </a:t>
            </a:r>
            <a:r>
              <a:rPr lang="fa-IR" sz="2800" dirty="0" smtClean="0">
                <a:cs typeface="B Nazanin" panose="00000400000000000000" pitchFamily="2" charset="-78"/>
              </a:rPr>
              <a:t>دقیقه </a:t>
            </a:r>
            <a:r>
              <a:rPr lang="fa-IR" sz="2800" dirty="0">
                <a:cs typeface="B Nazanin" panose="00000400000000000000" pitchFamily="2" charset="-78"/>
              </a:rPr>
              <a:t>و هر 2 تا 3 </a:t>
            </a:r>
            <a:r>
              <a:rPr lang="fa-IR" sz="2800" dirty="0" smtClean="0">
                <a:cs typeface="B Nazanin" panose="00000400000000000000" pitchFamily="2" charset="-78"/>
              </a:rPr>
              <a:t>ساعت، </a:t>
            </a:r>
            <a:r>
              <a:rPr lang="fa-IR" sz="2800" dirty="0">
                <a:cs typeface="B Nazanin" panose="00000400000000000000" pitchFamily="2" charset="-78"/>
              </a:rPr>
              <a:t>پس از جاری شدن شیر، </a:t>
            </a:r>
            <a:r>
              <a:rPr lang="fa-IR" sz="2800" dirty="0" err="1" smtClean="0">
                <a:cs typeface="B Nazanin" panose="00000400000000000000" pitchFamily="2" charset="-78"/>
              </a:rPr>
              <a:t>هرنوبت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حداقل 15 دقیقه </a:t>
            </a:r>
            <a:r>
              <a:rPr lang="fa-IR" sz="2800" dirty="0" smtClean="0">
                <a:cs typeface="B Nazanin" panose="00000400000000000000" pitchFamily="2" charset="-78"/>
              </a:rPr>
              <a:t>و توقف پمپ  </a:t>
            </a:r>
            <a:r>
              <a:rPr lang="fa-IR" sz="2800" dirty="0">
                <a:cs typeface="B Nazanin" panose="00000400000000000000" pitchFamily="2" charset="-78"/>
              </a:rPr>
              <a:t>2</a:t>
            </a:r>
            <a:r>
              <a:rPr lang="fa-IR" sz="2800" dirty="0" smtClean="0">
                <a:cs typeface="B Nazanin" panose="00000400000000000000" pitchFamily="2" charset="-78"/>
              </a:rPr>
              <a:t>دقیقه </a:t>
            </a:r>
            <a:r>
              <a:rPr lang="fa-IR" sz="2800" dirty="0">
                <a:cs typeface="B Nazanin" panose="00000400000000000000" pitchFamily="2" charset="-78"/>
              </a:rPr>
              <a:t>بعد از مشاهده آخرین قطره </a:t>
            </a:r>
            <a:r>
              <a:rPr lang="fa-IR" sz="2800" dirty="0" smtClean="0">
                <a:cs typeface="B Nazanin" panose="00000400000000000000" pitchFamily="2" charset="-78"/>
              </a:rPr>
              <a:t>شیر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>
                <a:cs typeface="B Nazanin" panose="00000400000000000000" pitchFamily="2" charset="-78"/>
              </a:rPr>
              <a:t>هفته های اول و تا </a:t>
            </a:r>
            <a:r>
              <a:rPr lang="fa-IR" sz="2800" dirty="0" smtClean="0">
                <a:cs typeface="B Nazanin" panose="00000400000000000000" pitchFamily="2" charset="-78"/>
              </a:rPr>
              <a:t>زمان موثر شیرخوردن از پستان و وزن </a:t>
            </a:r>
            <a:r>
              <a:rPr lang="fa-IR" sz="2800" dirty="0">
                <a:cs typeface="B Nazanin" panose="00000400000000000000" pitchFamily="2" charset="-78"/>
              </a:rPr>
              <a:t>گیری خوب </a:t>
            </a:r>
            <a:r>
              <a:rPr lang="fa-IR" sz="2800" dirty="0" smtClean="0">
                <a:cs typeface="B Nazanin" panose="00000400000000000000" pitchFamily="2" charset="-78"/>
              </a:rPr>
              <a:t>و عدم </a:t>
            </a:r>
            <a:r>
              <a:rPr lang="fa-IR" sz="2800" dirty="0">
                <a:cs typeface="B Nazanin" panose="00000400000000000000" pitchFamily="2" charset="-78"/>
              </a:rPr>
              <a:t>نیازی به </a:t>
            </a:r>
            <a:r>
              <a:rPr lang="fa-IR" sz="2800" dirty="0" smtClean="0">
                <a:cs typeface="B Nazanin" panose="00000400000000000000" pitchFamily="2" charset="-78"/>
              </a:rPr>
              <a:t>مکمل</a:t>
            </a:r>
          </a:p>
          <a:p>
            <a:r>
              <a:rPr lang="fa-IR" sz="2800" dirty="0">
                <a:cs typeface="B Nazanin" panose="00000400000000000000" pitchFamily="2" charset="-78"/>
              </a:rPr>
              <a:t>نیاز به دوشیدن شیر بعد از شیرخوردن در صورت وزن گیری ناکافی</a:t>
            </a:r>
            <a:endParaRPr lang="en-US" sz="2800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استفاده </a:t>
            </a:r>
            <a:r>
              <a:rPr lang="fa-IR" sz="2800" b="1" dirty="0">
                <a:cs typeface="B Nazanin" panose="00000400000000000000" pitchFamily="2" charset="-78"/>
              </a:rPr>
              <a:t>از یک پمپ شیردوش الکتریکی همزمان و ترجیحا همراه با ماساژ </a:t>
            </a:r>
            <a:r>
              <a:rPr lang="fa-IR" sz="2800" b="1" dirty="0" smtClean="0">
                <a:cs typeface="B Nazanin" panose="00000400000000000000" pitchFamily="2" charset="-78"/>
              </a:rPr>
              <a:t>پستان</a:t>
            </a:r>
            <a:endParaRPr lang="fa-IR" sz="28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57200" y="274638"/>
          <a:ext cx="822960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617839" y="1444677"/>
            <a:ext cx="6221361" cy="4525962"/>
          </a:xfrm>
        </p:spPr>
        <p:txBody>
          <a:bodyPr/>
          <a:lstStyle/>
          <a:p>
            <a:pPr algn="r" rtl="1"/>
            <a:r>
              <a:rPr lang="fa-IR" altLang="en-US" sz="3200" b="1" u="sng" dirty="0" smtClean="0">
                <a:cs typeface="B Nazanin" panose="00000400000000000000" pitchFamily="2" charset="-78"/>
              </a:rPr>
              <a:t>تاثير منفي </a:t>
            </a:r>
            <a:r>
              <a:rPr lang="fa-IR" altLang="en-US" sz="3200" dirty="0" smtClean="0">
                <a:cs typeface="B Nazanin" panose="00000400000000000000" pitchFamily="2" charset="-78"/>
              </a:rPr>
              <a:t>در ميزان شيردهي در مادران نوزادان نارس مخصوصا نوزادان شديدا کم وزن بدليل مشکلات فيزيولوژيکي واحساسي در</a:t>
            </a:r>
            <a:r>
              <a:rPr lang="en-US" altLang="en-US" sz="3200" dirty="0" smtClean="0">
                <a:cs typeface="B Nazanin" panose="00000400000000000000" pitchFamily="2" charset="-78"/>
              </a:rPr>
              <a:t> </a:t>
            </a:r>
            <a:r>
              <a:rPr lang="fa-IR" altLang="en-US" sz="3200" dirty="0" smtClean="0">
                <a:cs typeface="B Nazanin" panose="00000400000000000000" pitchFamily="2" charset="-78"/>
              </a:rPr>
              <a:t>هنگام تولد </a:t>
            </a:r>
          </a:p>
          <a:p>
            <a:pPr algn="r" rtl="1"/>
            <a:r>
              <a:rPr lang="fa-IR" altLang="en-US" sz="3200" dirty="0" smtClean="0">
                <a:cs typeface="B Nazanin" panose="00000400000000000000" pitchFamily="2" charset="-78"/>
              </a:rPr>
              <a:t>مشکلات موجود در انجام يک </a:t>
            </a:r>
            <a:r>
              <a:rPr lang="fa-IR" altLang="en-US" sz="3200" b="1" dirty="0" smtClean="0">
                <a:cs typeface="B Nazanin" panose="00000400000000000000" pitchFamily="2" charset="-78"/>
              </a:rPr>
              <a:t>برنامه منظم شيردوشي وليکن ضروري</a:t>
            </a:r>
          </a:p>
          <a:p>
            <a:pPr lvl="1" algn="r" rtl="1"/>
            <a:r>
              <a:rPr lang="fa-IR" altLang="en-US" sz="2800" dirty="0" smtClean="0">
                <a:cs typeface="B Nazanin" panose="00000400000000000000" pitchFamily="2" charset="-78"/>
              </a:rPr>
              <a:t>عدم شيردوشي تا 24ساعت بعد از زايمان درنيمي از مادران با نوزادان کم وزن</a:t>
            </a:r>
            <a:r>
              <a:rPr lang="fa-IR" altLang="en-US" sz="2000" dirty="0" smtClean="0">
                <a:cs typeface="B Nazanin" panose="00000400000000000000" pitchFamily="2" charset="-78"/>
              </a:rPr>
              <a:t>(بررسي در امريکا)</a:t>
            </a:r>
            <a:endParaRPr lang="fa-IR" altLang="en-US" sz="28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altLang="en-US" sz="2800" dirty="0" smtClean="0">
                <a:cs typeface="B Nazanin" panose="00000400000000000000" pitchFamily="2" charset="-78"/>
              </a:rPr>
              <a:t>به تعويق انداختن شيردوشي تا 96ساعت در يک چهارم از اين مادران</a:t>
            </a:r>
            <a:endParaRPr lang="en-US" altLang="en-US" sz="28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531168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870" name="Picture 6" descr="D:\slides\Update slides\93 mofid taghziye  nozade naras\New folder\1347443674090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27039" y="1980458"/>
            <a:ext cx="2590800" cy="3454400"/>
          </a:xfrm>
          <a:prstGeom prst="ellipse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02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19711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Autofit/>
          </a:bodyPr>
          <a:lstStyle/>
          <a:p>
            <a:pPr marL="22860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3200" b="1" dirty="0" smtClean="0">
                <a:latin typeface="Times New Roman"/>
                <a:ea typeface="Calibri"/>
                <a:cs typeface="B Nazanin"/>
              </a:rPr>
              <a:t>دوشیدن </a:t>
            </a:r>
            <a:r>
              <a:rPr lang="fa-IR" sz="3200" b="1" dirty="0">
                <a:latin typeface="Times New Roman"/>
                <a:ea typeface="Calibri"/>
                <a:cs typeface="B Nazanin"/>
              </a:rPr>
              <a:t>غیر همزمان بدون ماساژ پستان: 51 گرم</a:t>
            </a:r>
            <a:endParaRPr lang="en-US" sz="3200" b="1" dirty="0">
              <a:latin typeface="Calibri"/>
              <a:ea typeface="Calibri"/>
              <a:cs typeface="Arial"/>
            </a:endParaRPr>
          </a:p>
          <a:p>
            <a:pPr marL="22860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3200" b="1" dirty="0">
                <a:latin typeface="Times New Roman"/>
                <a:ea typeface="Calibri"/>
                <a:cs typeface="B Nazanin"/>
              </a:rPr>
              <a:t>دوشیدن غیر همزمان با ماساژ</a:t>
            </a:r>
            <a:r>
              <a:rPr lang="fa-IR" sz="3200" b="1" dirty="0">
                <a:latin typeface="Calibri"/>
                <a:ea typeface="Calibri"/>
                <a:cs typeface="Arial"/>
              </a:rPr>
              <a:t> </a:t>
            </a:r>
            <a:r>
              <a:rPr lang="fa-IR" sz="3200" b="1" dirty="0">
                <a:latin typeface="Times New Roman"/>
                <a:ea typeface="Calibri"/>
                <a:cs typeface="B Nazanin"/>
              </a:rPr>
              <a:t>پستان: 79 گرم</a:t>
            </a:r>
            <a:endParaRPr lang="en-US" sz="3200" b="1" dirty="0">
              <a:latin typeface="Calibri"/>
              <a:ea typeface="Calibri"/>
              <a:cs typeface="Arial"/>
            </a:endParaRPr>
          </a:p>
          <a:p>
            <a:pPr marL="22860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3200" b="1" dirty="0">
                <a:latin typeface="Times New Roman"/>
                <a:ea typeface="Calibri"/>
                <a:cs typeface="B Nazanin"/>
              </a:rPr>
              <a:t>پمپ زدن همزمان بدون ماساژ</a:t>
            </a:r>
            <a:r>
              <a:rPr lang="fa-IR" sz="3200" b="1" dirty="0">
                <a:latin typeface="Calibri"/>
                <a:ea typeface="Calibri"/>
                <a:cs typeface="Arial"/>
              </a:rPr>
              <a:t> </a:t>
            </a:r>
            <a:r>
              <a:rPr lang="fa-IR" sz="3200" b="1" dirty="0">
                <a:latin typeface="Times New Roman"/>
                <a:ea typeface="Calibri"/>
                <a:cs typeface="B Nazanin"/>
              </a:rPr>
              <a:t>پستان: 88 گرم</a:t>
            </a:r>
            <a:endParaRPr lang="en-US" sz="3200" b="1" dirty="0">
              <a:latin typeface="Calibri"/>
              <a:ea typeface="Calibri"/>
              <a:cs typeface="Arial"/>
            </a:endParaRPr>
          </a:p>
          <a:p>
            <a:pPr marL="22860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fa-IR" sz="32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پمپ زدن همزمان با ماساژ</a:t>
            </a:r>
            <a:r>
              <a:rPr lang="fa-IR" sz="3200" b="1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fa-IR" sz="3200" b="1" dirty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پستان: 125 گرم</a:t>
            </a:r>
            <a:endParaRPr lang="en-US" sz="32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  <a:p>
            <a:pPr algn="r">
              <a:lnSpc>
                <a:spcPct val="15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379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755576" y="2060848"/>
          <a:ext cx="7772400" cy="226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</p:spPr>
        <p:txBody>
          <a:bodyPr/>
          <a:lstStyle/>
          <a:p>
            <a:pPr>
              <a:defRPr/>
            </a:pPr>
            <a:fld id="{10A915E6-25D4-4478-83EA-8A1184D8A5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94956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pPr marL="566737" indent="-457200">
              <a:buFont typeface="+mj-lt"/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هر </a:t>
            </a:r>
            <a:r>
              <a:rPr lang="fa-IR" sz="2800" dirty="0">
                <a:cs typeface="B Nazanin" panose="00000400000000000000" pitchFamily="2" charset="-78"/>
              </a:rPr>
              <a:t>دو پستان را ماساژ دهید.</a:t>
            </a:r>
          </a:p>
          <a:p>
            <a:pPr marL="566737" indent="-457200">
              <a:buFont typeface="+mj-lt"/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هر </a:t>
            </a:r>
            <a:r>
              <a:rPr lang="fa-IR" sz="2800" dirty="0">
                <a:cs typeface="B Nazanin" panose="00000400000000000000" pitchFamily="2" charset="-78"/>
              </a:rPr>
              <a:t>دو پستان را به طور همزمان پمپ بزنید.</a:t>
            </a:r>
          </a:p>
          <a:p>
            <a:pPr marL="566737" indent="-457200">
              <a:buFont typeface="+mj-lt"/>
              <a:buAutoNum type="arabicPeriod"/>
            </a:pPr>
            <a:r>
              <a:rPr lang="fa-IR" sz="2800" dirty="0" err="1" smtClean="0">
                <a:cs typeface="B Nazanin" panose="00000400000000000000" pitchFamily="2" charset="-78"/>
              </a:rPr>
              <a:t>درطی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پمپ زدن از ماساژ و فشردن پستان استفاده کنید.  </a:t>
            </a:r>
          </a:p>
          <a:p>
            <a:pPr marL="566737" indent="-457200">
              <a:buFont typeface="+mj-lt"/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وقتی </a:t>
            </a:r>
            <a:r>
              <a:rPr lang="fa-IR" sz="2800" dirty="0">
                <a:cs typeface="B Nazanin" panose="00000400000000000000" pitchFamily="2" charset="-78"/>
              </a:rPr>
              <a:t>جریان شیر کند و به صورت </a:t>
            </a:r>
            <a:r>
              <a:rPr lang="fa-IR" sz="2800" dirty="0" err="1" smtClean="0">
                <a:cs typeface="B Nazanin" panose="00000400000000000000" pitchFamily="2" charset="-78"/>
              </a:rPr>
              <a:t>قطرهای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شد، پمپ زدن را متوقف کنید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marL="566737" indent="-457200">
              <a:buFont typeface="+mj-lt"/>
              <a:buAutoNum type="arabicPeriod"/>
            </a:pPr>
            <a:r>
              <a:rPr lang="fa-IR" sz="2800" dirty="0" smtClean="0">
                <a:cs typeface="B Nazanin" panose="00000400000000000000" pitchFamily="2" charset="-78"/>
              </a:rPr>
              <a:t>ماساژ </a:t>
            </a:r>
            <a:r>
              <a:rPr lang="fa-IR" sz="2800" dirty="0">
                <a:cs typeface="B Nazanin" panose="00000400000000000000" pitchFamily="2" charset="-78"/>
              </a:rPr>
              <a:t>پستان را تکرار کنید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marL="566737" indent="-457200">
              <a:buFont typeface="+mj-lt"/>
              <a:buAutoNum type="arabicPeriod"/>
            </a:pPr>
            <a:r>
              <a:rPr lang="fa-IR" sz="2800" dirty="0">
                <a:cs typeface="B Nazanin" panose="00000400000000000000" pitchFamily="2" charset="-78"/>
              </a:rPr>
              <a:t>مجددا هر پستان را به تنهایی با پمپ و یا با استفاده از دست شیردوشی نموده و هر چند دقیقه یک بار پستانها را عوض کنید. </a:t>
            </a:r>
          </a:p>
          <a:p>
            <a:pPr marL="566737" indent="-457200">
              <a:buFont typeface="+mj-lt"/>
              <a:buAutoNum type="arabicPeriod"/>
            </a:pPr>
            <a:r>
              <a:rPr lang="fa-IR" sz="2800" dirty="0">
                <a:cs typeface="B Nazanin" panose="00000400000000000000" pitchFamily="2" charset="-78"/>
              </a:rPr>
              <a:t>تازمان احساس خالی شدن پستان ها به این کار ادامه دهید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marL="566737" indent="-457200">
              <a:buFont typeface="+mj-lt"/>
              <a:buAutoNum type="arabicPeriod"/>
            </a:pPr>
            <a:endParaRPr lang="fa-IR" sz="2800" dirty="0" smtClean="0">
              <a:cs typeface="B Nazanin" panose="00000400000000000000" pitchFamily="2" charset="-78"/>
            </a:endParaRPr>
          </a:p>
          <a:p>
            <a:pPr marL="566737" indent="-457200">
              <a:buFont typeface="+mj-lt"/>
              <a:buAutoNum type="arabicPeriod"/>
            </a:pPr>
            <a:endParaRPr lang="fa-IR" sz="2800" dirty="0">
              <a:cs typeface="B Nazanin" panose="00000400000000000000" pitchFamily="2" charset="-78"/>
            </a:endParaRPr>
          </a:p>
          <a:p>
            <a:pPr marL="566737" indent="-457200">
              <a:buFont typeface="+mj-lt"/>
              <a:buAutoNum type="arabicPeriod"/>
            </a:pP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4" name="Picture 2">
            <a:hlinkClick r:id="rId8" action="ppaction://program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5776" r="13100" b="6250"/>
          <a:stretch/>
        </p:blipFill>
        <p:spPr bwMode="auto">
          <a:xfrm>
            <a:off x="609600" y="1295400"/>
            <a:ext cx="2133600" cy="1422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7877944" cy="4525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ترکیب </a:t>
            </a:r>
            <a:r>
              <a:rPr lang="fa-IR" sz="3200" b="1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با دست </a:t>
            </a:r>
            <a:r>
              <a:rPr lang="fa-IR" sz="3200" dirty="0" smtClean="0">
                <a:cs typeface="B Nazanin" panose="00000400000000000000" pitchFamily="2" charset="-78"/>
              </a:rPr>
              <a:t>و </a:t>
            </a:r>
            <a:r>
              <a:rPr lang="fa-IR" sz="3200" b="1" dirty="0" err="1" smtClean="0">
                <a:cs typeface="B Nazanin" panose="00000400000000000000" pitchFamily="2" charset="-78"/>
              </a:rPr>
              <a:t>شیردوشی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توسط پمپ </a:t>
            </a:r>
            <a:r>
              <a:rPr lang="fa-IR" sz="3200" dirty="0">
                <a:cs typeface="B Nazanin" panose="00000400000000000000" pitchFamily="2" charset="-78"/>
              </a:rPr>
              <a:t>الکتریکی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dirty="0">
                <a:latin typeface="Times New Roman"/>
                <a:ea typeface="Calibri"/>
                <a:cs typeface="B Nazanin"/>
              </a:rPr>
              <a:t>متوسط تولید شیر ظرف مدت 8 روز، به 900 و 1000 میلی در هر روز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در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مقایسه با دوشیدن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فقط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با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پمپ الکتریکی(500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تا 600 میلی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لیتر) </a:t>
            </a:r>
          </a:p>
          <a:p>
            <a:pPr lvl="1"/>
            <a:r>
              <a:rPr lang="fa-IR" sz="2800" dirty="0" smtClean="0">
                <a:latin typeface="Times New Roman"/>
                <a:ea typeface="Calibri"/>
                <a:cs typeface="B Nazanin"/>
              </a:rPr>
              <a:t>افزایش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حجم شیر تولید شده با ترکیب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شیردوشی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با دست و استفاده از پمپ مکانیکی،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تا 48%</a:t>
            </a:r>
          </a:p>
          <a:p>
            <a:pPr lvl="1"/>
            <a:r>
              <a:rPr lang="fa-IR" sz="2800" dirty="0" smtClean="0">
                <a:latin typeface="Times New Roman"/>
                <a:ea typeface="Calibri"/>
                <a:cs typeface="B Nazanin"/>
              </a:rPr>
              <a:t>افزایش تولید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شیر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تا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80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درصد، با پمپ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زدن الکتریکی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و </a:t>
            </a:r>
            <a:r>
              <a:rPr lang="fa-IR" sz="2800" dirty="0" err="1">
                <a:latin typeface="Times New Roman"/>
                <a:ea typeface="Calibri"/>
                <a:cs typeface="B Nazanin"/>
              </a:rPr>
              <a:t>شیردوشی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 با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دست, با </a:t>
            </a:r>
            <a:r>
              <a:rPr lang="fa-IR" sz="2800" dirty="0">
                <a:latin typeface="Times New Roman"/>
                <a:ea typeface="Calibri"/>
                <a:cs typeface="B Nazanin"/>
              </a:rPr>
              <a:t>حداقل 6 بار در روز و در طی سه روز بعد از </a:t>
            </a:r>
            <a:r>
              <a:rPr lang="fa-IR" sz="2800" dirty="0" smtClean="0">
                <a:latin typeface="Times New Roman"/>
                <a:ea typeface="Calibri"/>
                <a:cs typeface="B Nazanin"/>
              </a:rPr>
              <a:t>زایمان</a:t>
            </a: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85800" y="152400"/>
          <a:ext cx="7848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0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2163305"/>
              </p:ext>
            </p:extLst>
          </p:nvPr>
        </p:nvGraphicFramePr>
        <p:xfrm>
          <a:off x="457200" y="76200"/>
          <a:ext cx="7772400" cy="113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491" name="Content Placeholder 5"/>
          <p:cNvSpPr>
            <a:spLocks noGrp="1"/>
          </p:cNvSpPr>
          <p:nvPr>
            <p:ph idx="1"/>
          </p:nvPr>
        </p:nvSpPr>
        <p:spPr>
          <a:xfrm>
            <a:off x="133350" y="1371600"/>
            <a:ext cx="8420100" cy="4089400"/>
          </a:xfrm>
        </p:spPr>
        <p:txBody>
          <a:bodyPr/>
          <a:lstStyle/>
          <a:p>
            <a:pPr algn="r" rtl="1">
              <a:defRPr/>
            </a:pPr>
            <a:r>
              <a:rPr lang="fa-IR" altLang="en-US" sz="3200" dirty="0" smtClean="0">
                <a:ea typeface="Times New Roman" pitchFamily="18" charset="0"/>
                <a:cs typeface="B Nazanin" pitchFamily="2" charset="-78"/>
              </a:rPr>
              <a:t>ظروف </a:t>
            </a:r>
            <a:r>
              <a:rPr lang="fa-IR" altLang="en-US" sz="3200" b="1" dirty="0" smtClean="0">
                <a:ea typeface="Times New Roman" pitchFamily="18" charset="0"/>
                <a:cs typeface="B Nazanin" pitchFamily="2" charset="-78"/>
              </a:rPr>
              <a:t>مناسب و استريل</a:t>
            </a:r>
            <a:r>
              <a:rPr lang="fa-IR" altLang="en-US" sz="3200" dirty="0" smtClean="0">
                <a:ea typeface="Times New Roman" pitchFamily="18" charset="0"/>
                <a:cs typeface="B Nazanin" pitchFamily="2" charset="-78"/>
              </a:rPr>
              <a:t> </a:t>
            </a:r>
            <a:r>
              <a:rPr lang="fa-IR" altLang="en-US" sz="3200" b="1" dirty="0" smtClean="0">
                <a:ea typeface="Times New Roman" pitchFamily="18" charset="0"/>
                <a:cs typeface="B Nazanin" pitchFamily="2" charset="-78"/>
              </a:rPr>
              <a:t>براي شيردوشي</a:t>
            </a:r>
            <a:r>
              <a:rPr lang="en-US" altLang="en-US" sz="3200" b="1" dirty="0" smtClean="0">
                <a:ea typeface="Times New Roman" pitchFamily="18" charset="0"/>
                <a:cs typeface="B Nazanin" pitchFamily="2" charset="-78"/>
              </a:rPr>
              <a:t> </a:t>
            </a:r>
            <a:r>
              <a:rPr lang="fa-IR" altLang="en-US" sz="3200" dirty="0" smtClean="0">
                <a:ea typeface="Times New Roman" pitchFamily="18" charset="0"/>
                <a:cs typeface="B Nazanin" pitchFamily="2" charset="-78"/>
              </a:rPr>
              <a:t>و جمع آوري شير</a:t>
            </a:r>
          </a:p>
          <a:p>
            <a:pPr algn="r" rtl="1">
              <a:defRPr/>
            </a:pPr>
            <a:r>
              <a:rPr lang="fa-IR" altLang="en-US" sz="3200" dirty="0" smtClean="0">
                <a:cs typeface="B Nazanin" pitchFamily="2" charset="-78"/>
              </a:rPr>
              <a:t>گذاشتن بلافاصله شيرتازه دوشيده در</a:t>
            </a:r>
            <a:r>
              <a:rPr lang="fa-IR" altLang="en-US" sz="3200" u="sng" dirty="0" smtClean="0">
                <a:cs typeface="B Nazanin" pitchFamily="2" charset="-78"/>
              </a:rPr>
              <a:t> یخچال </a:t>
            </a:r>
            <a:r>
              <a:rPr lang="fa-IR" altLang="en-US" sz="3200" dirty="0" smtClean="0">
                <a:cs typeface="B Nazanin" pitchFamily="2" charset="-78"/>
              </a:rPr>
              <a:t>درصورت عدم استفاده آن</a:t>
            </a:r>
          </a:p>
          <a:p>
            <a:pPr algn="r" rtl="1">
              <a:defRPr/>
            </a:pPr>
            <a:r>
              <a:rPr lang="fa-IR" altLang="en-US" sz="3200" b="1" u="sng" dirty="0" smtClean="0">
                <a:cs typeface="B Nazanin" pitchFamily="2" charset="-78"/>
              </a:rPr>
              <a:t>فریزکردن</a:t>
            </a:r>
            <a:r>
              <a:rPr lang="fa-IR" altLang="en-US" sz="3200" dirty="0" smtClean="0">
                <a:cs typeface="B Nazanin" pitchFamily="2" charset="-78"/>
              </a:rPr>
              <a:t> بلافاصله شيرتازه دوشيده درصورت عدم استفاده در طی48 ساعت آینده</a:t>
            </a:r>
          </a:p>
          <a:p>
            <a:pPr algn="r" rtl="1">
              <a:defRPr/>
            </a:pPr>
            <a:r>
              <a:rPr lang="fa-IR" altLang="en-US" sz="3200" dirty="0" smtClean="0">
                <a:cs typeface="B Nazanin" pitchFamily="2" charset="-78"/>
              </a:rPr>
              <a:t>استفاده هرچه </a:t>
            </a:r>
            <a:r>
              <a:rPr lang="fa-IR" altLang="en-US" sz="3200" dirty="0" err="1" smtClean="0">
                <a:cs typeface="B Nazanin" pitchFamily="2" charset="-78"/>
              </a:rPr>
              <a:t>بيشتر</a:t>
            </a:r>
            <a:r>
              <a:rPr lang="fa-IR" altLang="en-US" sz="3200" dirty="0" smtClean="0">
                <a:cs typeface="B Nazanin" pitchFamily="2" charset="-78"/>
              </a:rPr>
              <a:t> از </a:t>
            </a:r>
            <a:r>
              <a:rPr lang="fa-IR" altLang="en-US" sz="3200" dirty="0" err="1" smtClean="0">
                <a:cs typeface="B Nazanin" pitchFamily="2" charset="-78"/>
              </a:rPr>
              <a:t>شيرتازه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دوشيده</a:t>
            </a:r>
            <a:r>
              <a:rPr lang="fa-IR" altLang="en-US" sz="3200" dirty="0" smtClean="0">
                <a:cs typeface="B Nazanin" pitchFamily="2" charset="-78"/>
              </a:rPr>
              <a:t> خود و سپس </a:t>
            </a:r>
            <a:r>
              <a:rPr lang="fa-IR" altLang="en-US" sz="3200" dirty="0" err="1" smtClean="0">
                <a:cs typeface="B Nazanin" pitchFamily="2" charset="-78"/>
              </a:rPr>
              <a:t>شير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نگهداري</a:t>
            </a:r>
            <a:r>
              <a:rPr lang="fa-IR" altLang="en-US" sz="3200" dirty="0" smtClean="0">
                <a:cs typeface="B Nazanin" pitchFamily="2" charset="-78"/>
              </a:rPr>
              <a:t> شده </a:t>
            </a:r>
            <a:r>
              <a:rPr lang="fa-IR" altLang="en-US" sz="3200" dirty="0" err="1" smtClean="0">
                <a:cs typeface="B Nazanin" pitchFamily="2" charset="-78"/>
              </a:rPr>
              <a:t>دريخچال</a:t>
            </a:r>
            <a:r>
              <a:rPr lang="fa-IR" altLang="en-US" sz="3200" dirty="0" smtClean="0">
                <a:cs typeface="B Nazanin" pitchFamily="2" charset="-78"/>
              </a:rPr>
              <a:t> و سپس </a:t>
            </a:r>
            <a:r>
              <a:rPr lang="fa-IR" altLang="en-US" sz="3200" dirty="0" err="1" smtClean="0">
                <a:cs typeface="B Nazanin" pitchFamily="2" charset="-78"/>
              </a:rPr>
              <a:t>شير</a:t>
            </a:r>
            <a:r>
              <a:rPr lang="fa-IR" altLang="en-US" sz="3200" dirty="0" smtClean="0">
                <a:cs typeface="B Nazanin" pitchFamily="2" charset="-78"/>
              </a:rPr>
              <a:t> منجمد شده در </a:t>
            </a:r>
            <a:r>
              <a:rPr lang="fa-IR" altLang="en-US" sz="3200" dirty="0" err="1" smtClean="0">
                <a:cs typeface="B Nazanin" pitchFamily="2" charset="-78"/>
              </a:rPr>
              <a:t>فريزر</a:t>
            </a:r>
            <a:r>
              <a:rPr lang="fa-IR" altLang="en-US" sz="3200" dirty="0" smtClean="0">
                <a:cs typeface="B Nazanin" pitchFamily="2" charset="-78"/>
              </a:rPr>
              <a:t> و </a:t>
            </a:r>
            <a:r>
              <a:rPr lang="fa-IR" altLang="en-US" sz="3200" dirty="0" err="1" smtClean="0">
                <a:cs typeface="B Nazanin" pitchFamily="2" charset="-78"/>
              </a:rPr>
              <a:t>يا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نهايتا</a:t>
            </a:r>
            <a:r>
              <a:rPr lang="fa-IR" altLang="en-US" sz="3200" dirty="0" smtClean="0">
                <a:cs typeface="B Nazanin" pitchFamily="2" charset="-78"/>
              </a:rPr>
              <a:t> استفاده از </a:t>
            </a:r>
            <a:r>
              <a:rPr lang="fa-IR" altLang="en-US" sz="3200" dirty="0" err="1" smtClean="0">
                <a:cs typeface="B Nazanin" pitchFamily="2" charset="-78"/>
              </a:rPr>
              <a:t>شيرتازه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دايه</a:t>
            </a:r>
            <a:r>
              <a:rPr lang="fa-IR" altLang="en-US" sz="3200" dirty="0" smtClean="0">
                <a:cs typeface="B Nazanin" pitchFamily="2" charset="-78"/>
              </a:rPr>
              <a:t> مطمئن </a:t>
            </a:r>
            <a:r>
              <a:rPr lang="fa-IR" altLang="en-US" sz="3200" dirty="0" err="1" smtClean="0">
                <a:cs typeface="B Nazanin" pitchFamily="2" charset="-78"/>
              </a:rPr>
              <a:t>يا</a:t>
            </a:r>
            <a:r>
              <a:rPr lang="fa-IR" altLang="en-US" sz="3200" dirty="0" smtClean="0">
                <a:cs typeface="B Nazanin" pitchFamily="2" charset="-78"/>
              </a:rPr>
              <a:t> بانک </a:t>
            </a:r>
            <a:r>
              <a:rPr lang="fa-IR" altLang="en-US" sz="3200" dirty="0" err="1" smtClean="0">
                <a:cs typeface="B Nazanin" pitchFamily="2" charset="-78"/>
              </a:rPr>
              <a:t>شير</a:t>
            </a:r>
            <a:endParaRPr lang="fa-IR" altLang="en-US" sz="3200" dirty="0" smtClean="0">
              <a:cs typeface="B Nazanin" pitchFamily="2" charset="-78"/>
            </a:endParaRPr>
          </a:p>
          <a:p>
            <a:pPr algn="r" rtl="1">
              <a:defRPr/>
            </a:pPr>
            <a:r>
              <a:rPr lang="fa-IR" altLang="en-US" sz="3200" dirty="0" smtClean="0">
                <a:cs typeface="B Nazanin" pitchFamily="2" charset="-78"/>
              </a:rPr>
              <a:t>رعایت اصول نگهداری و مصرف شیر برای نوزادان  </a:t>
            </a:r>
            <a:r>
              <a:rPr lang="en-US" altLang="en-US" sz="3200" dirty="0" smtClean="0">
                <a:cs typeface="B Nazanin" pitchFamily="2" charset="-78"/>
              </a:rPr>
              <a:t>VLBW</a:t>
            </a:r>
            <a:r>
              <a:rPr lang="fa-IR" altLang="en-US" sz="3200" dirty="0" smtClean="0">
                <a:cs typeface="B Nazanin" pitchFamily="2" charset="-78"/>
              </a:rPr>
              <a:t>از مادران </a:t>
            </a:r>
            <a:r>
              <a:rPr lang="en-US" altLang="en-US" sz="3200" dirty="0" smtClean="0">
                <a:cs typeface="B Nazanin" pitchFamily="2" charset="-78"/>
              </a:rPr>
              <a:t>CMV seropositive</a:t>
            </a:r>
            <a:endParaRPr lang="fa-IR" altLang="en-US" sz="3200" dirty="0" smtClean="0">
              <a:cs typeface="B Nazanin" pitchFamily="2" charset="-78"/>
            </a:endParaRPr>
          </a:p>
          <a:p>
            <a:pPr marL="0" indent="0" algn="r" rtl="1">
              <a:buFontTx/>
              <a:buNone/>
              <a:defRPr/>
            </a:pPr>
            <a:endParaRPr lang="en-US" altLang="en-US" sz="32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66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76312" y="1371600"/>
          <a:ext cx="6991376" cy="498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324"/>
                <a:gridCol w="1750484"/>
                <a:gridCol w="1900568"/>
              </a:tblGrid>
              <a:tr h="6284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</a:rPr>
                        <a:t>Breastmilk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Hospital </a:t>
                      </a:r>
                      <a:r>
                        <a:rPr lang="en-US" sz="1800" dirty="0" smtClean="0">
                          <a:effectLst/>
                        </a:rPr>
                        <a:t>Use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</a:rPr>
                        <a:t>(Ill baby)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Home </a:t>
                      </a:r>
                      <a:r>
                        <a:rPr lang="en-US" sz="1800" dirty="0" smtClean="0">
                          <a:effectLst/>
                        </a:rPr>
                        <a:t>Use</a:t>
                      </a:r>
                    </a:p>
                    <a:p>
                      <a:pPr algn="ctr"/>
                      <a:r>
                        <a:rPr lang="en-US" sz="1800" dirty="0" smtClean="0">
                          <a:effectLst/>
                        </a:rPr>
                        <a:t>(Healthy baby)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7377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Fresh, room </a:t>
                      </a:r>
                      <a:r>
                        <a:rPr lang="en-US" sz="1400" dirty="0" smtClean="0">
                          <a:effectLst/>
                        </a:rPr>
                        <a:t>temperature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     (up to 25C)          4 </a:t>
                      </a:r>
                      <a:r>
                        <a:rPr lang="en-US" sz="1400" dirty="0">
                          <a:effectLst/>
                        </a:rPr>
                        <a:t>hours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(15-25) 8 </a:t>
                      </a:r>
                      <a:r>
                        <a:rPr lang="en-US" sz="1400" dirty="0">
                          <a:effectLst/>
                        </a:rPr>
                        <a:t>hours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</a:rPr>
                        <a:t>(25-37) 4 hours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&lt;6 hours*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191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Fresh, </a:t>
                      </a:r>
                      <a:r>
                        <a:rPr lang="en-US" sz="1400" dirty="0" smtClean="0">
                          <a:effectLst/>
                        </a:rPr>
                        <a:t>refrigerated (2-4C)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48 hours</a:t>
                      </a:r>
                    </a:p>
                    <a:p>
                      <a:pPr algn="ctr"/>
                      <a:r>
                        <a:rPr lang="fa-IR" sz="1400" dirty="0" smtClean="0">
                          <a:effectLst/>
                        </a:rPr>
                        <a:t>*</a:t>
                      </a:r>
                      <a:r>
                        <a:rPr lang="en-US" sz="1400" b="1" dirty="0" smtClean="0">
                          <a:effectLst/>
                        </a:rPr>
                        <a:t>up</a:t>
                      </a:r>
                      <a:r>
                        <a:rPr lang="en-US" sz="1400" b="1" baseline="0" dirty="0" smtClean="0">
                          <a:effectLst/>
                        </a:rPr>
                        <a:t> to 7 day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8 </a:t>
                      </a:r>
                      <a:r>
                        <a:rPr lang="en-US" sz="1400" dirty="0" smtClean="0">
                          <a:effectLst/>
                        </a:rPr>
                        <a:t>days (3-5)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19168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(15c)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Insulated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cooler*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hours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&lt;24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hours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&lt;24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73776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Thawed</a:t>
                      </a:r>
                      <a:r>
                        <a:rPr lang="en-US" sz="1400" baseline="0" dirty="0" smtClean="0">
                          <a:effectLst/>
                        </a:rPr>
                        <a:t> and placed in refrigerator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12 </a:t>
                      </a:r>
                      <a:r>
                        <a:rPr lang="en-US" sz="1400" dirty="0">
                          <a:effectLst/>
                        </a:rPr>
                        <a:t>hours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&lt;24*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24 hours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&lt;24 *</a:t>
                      </a:r>
                    </a:p>
                  </a:txBody>
                  <a:tcPr anchor="ctr"/>
                </a:tc>
              </a:tr>
              <a:tr h="500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In a freezer compartment inside refrigerator(-15)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Recommended</a:t>
                      </a:r>
                      <a:endParaRPr lang="fa-IR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b="0" dirty="0" smtClean="0">
                          <a:effectLst/>
                        </a:rPr>
                        <a:t>2 weeks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 2 weeks 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519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In a freezer part of a refrigerator-freezer (-25C)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3months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&lt;6 months*</a:t>
                      </a:r>
                    </a:p>
                    <a:p>
                      <a:pPr algn="ctr"/>
                      <a:r>
                        <a:rPr lang="en-US" sz="1400" dirty="0" smtClean="0">
                          <a:effectLst/>
                        </a:rPr>
                        <a:t>3 months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</a:tr>
              <a:tr h="5191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In a separate deep freeze </a:t>
                      </a:r>
                    </a:p>
                    <a:p>
                      <a:pPr algn="ctr"/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&lt;6 months*</a:t>
                      </a:r>
                    </a:p>
                    <a:p>
                      <a:pPr algn="r" rtl="0"/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</a:rPr>
                        <a:t>&lt;12 months</a:t>
                      </a:r>
                      <a:r>
                        <a:rPr lang="en-US" sz="1400" dirty="0" smtClean="0">
                          <a:effectLst/>
                        </a:rPr>
                        <a:t>*</a:t>
                      </a:r>
                      <a:endParaRPr lang="fa-IR" sz="1400" dirty="0" smtClean="0">
                        <a:effectLst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</a:rPr>
                        <a:t>6 months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1182002"/>
            <a:ext cx="61436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CB0A2"/>
              </a:buClr>
              <a:buSzPct val="90000"/>
              <a:defRPr/>
            </a:pPr>
            <a:r>
              <a:rPr lang="en-US" sz="900" kern="0" dirty="0">
                <a:solidFill>
                  <a:prstClr val="black"/>
                </a:solidFill>
                <a:latin typeface="Arial"/>
                <a:cs typeface="Arial"/>
              </a:rPr>
              <a:t>UNICEF/WHO Breastfeeding Promotion and Support in a Baby-Friendly Hospital – 20 hour Course , </a:t>
            </a:r>
            <a:r>
              <a:rPr lang="en-US" sz="900" kern="0" dirty="0" smtClean="0">
                <a:solidFill>
                  <a:prstClr val="black"/>
                </a:solidFill>
                <a:latin typeface="Arial"/>
                <a:cs typeface="Arial"/>
              </a:rPr>
              <a:t>2009</a:t>
            </a:r>
            <a:endParaRPr lang="en-US" sz="9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3900" y="457200"/>
            <a:ext cx="7696200" cy="762000"/>
            <a:chOff x="0" y="134"/>
            <a:chExt cx="7696200" cy="931612"/>
          </a:xfrm>
        </p:grpSpPr>
        <p:sp>
          <p:nvSpPr>
            <p:cNvPr id="9" name="Rounded Rectangle 8"/>
            <p:cNvSpPr/>
            <p:nvPr/>
          </p:nvSpPr>
          <p:spPr>
            <a:xfrm>
              <a:off x="0" y="134"/>
              <a:ext cx="7696200" cy="9316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478" y="45612"/>
              <a:ext cx="7605244" cy="8406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Duration of Storage vs. Temperature</a:t>
              </a:r>
              <a:endParaRPr lang="fa-I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28800" y="6251436"/>
            <a:ext cx="8229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fr-FR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Curriculum for Lactation Consultant Practice</a:t>
            </a:r>
            <a:r>
              <a:rPr lang="fr-FR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International Lactation Consultant </a:t>
            </a:r>
            <a:r>
              <a:rPr lang="fr-FR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Association(ILCA)  2013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HMBANA.</a:t>
            </a:r>
            <a:endParaRPr lang="fr-FR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63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143000"/>
          <a:ext cx="8610600" cy="4937815"/>
        </p:xfrm>
        <a:graphic>
          <a:graphicData uri="http://schemas.openxmlformats.org/drawingml/2006/table">
            <a:tbl>
              <a:tblPr rtl="1" firstRow="1" firstCol="1" bandRow="1"/>
              <a:tblGrid>
                <a:gridCol w="1858476"/>
                <a:gridCol w="3094237"/>
                <a:gridCol w="3657887"/>
              </a:tblGrid>
              <a:tr h="78738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محل نگهداری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زمان نگهداری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بیشترین مدت زمان نگهداری شیر دوشیده </a:t>
                      </a: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شده  تازه برای نوزاد سالم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07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دمای اتاق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 32 </a:t>
                      </a: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-</a:t>
                      </a: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27 درجه سانتی گراد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4-3 ساعت مناسب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8-6 ساعت قابل قبول در شرایطی که شیردوشی و ظروف</a:t>
                      </a: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خیلی  تمیز و پاک می باشد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9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Ice packs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  15   درجه سانتی گراد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B Traffic" panose="000004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24 </a:t>
                      </a: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ساعت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07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یخچال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 4 ◦ 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4 روز  مناسب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8-5 روز  قابل قبول در شرایطی که شیردوشی و ظروف خیلی  تمیز و پاک می باشد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38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فریزر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تا20</a:t>
                      </a:r>
                      <a:r>
                        <a:rPr lang="fa-I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 -درجه سانتی گراد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6ماه مناسب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Traffic" panose="00000400000000000000" pitchFamily="2" charset="-78"/>
                        </a:rPr>
                        <a:t>12 ماه قابل قبول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7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3821983"/>
              </p:ext>
            </p:extLst>
          </p:nvPr>
        </p:nvGraphicFramePr>
        <p:xfrm>
          <a:off x="457200" y="76200"/>
          <a:ext cx="7772400" cy="113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019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2819400"/>
          </a:xfrm>
        </p:spPr>
        <p:txBody>
          <a:bodyPr/>
          <a:lstStyle/>
          <a:p>
            <a:pPr algn="r" rtl="1"/>
            <a:r>
              <a:rPr lang="fa-IR" altLang="en-US" sz="3600" b="1" dirty="0" smtClean="0">
                <a:cs typeface="B Nazanin" panose="00000400000000000000" pitchFamily="2" charset="-78"/>
              </a:rPr>
              <a:t>نگهداري شير براي نوزادان نارس</a:t>
            </a:r>
            <a:endParaRPr lang="en-US" altLang="en-US" sz="3600" b="1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altLang="en-US" sz="3200" dirty="0" smtClean="0">
                <a:cs typeface="B Nazanin" panose="00000400000000000000" pitchFamily="2" charset="-78"/>
              </a:rPr>
              <a:t>شيرتازه در دماي اتاق تا 25 درجه سانتيگراد 4 ساعت</a:t>
            </a:r>
            <a:endParaRPr lang="en-US" altLang="en-US" sz="32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altLang="en-US" sz="3200" dirty="0" smtClean="0">
                <a:cs typeface="B Nazanin" panose="00000400000000000000" pitchFamily="2" charset="-78"/>
              </a:rPr>
              <a:t>شير تازه نگهداری شده در يخچال 48 ساعت</a:t>
            </a:r>
            <a:endParaRPr lang="en-US" altLang="en-US" sz="3200" dirty="0" smtClean="0">
              <a:cs typeface="B Nazanin" panose="00000400000000000000" pitchFamily="2" charset="-78"/>
            </a:endParaRPr>
          </a:p>
          <a:p>
            <a:pPr lvl="1" algn="r" rtl="1"/>
            <a:r>
              <a:rPr lang="fa-IR" altLang="en-US" sz="3200" dirty="0" smtClean="0">
                <a:cs typeface="B Nazanin" panose="00000400000000000000" pitchFamily="2" charset="-78"/>
              </a:rPr>
              <a:t>شير ذوب شده در يخچال حداکثر به مدت 12 ساعت و مصرف فوري آن در طي 1 ساعت در دماي اتاق. </a:t>
            </a:r>
          </a:p>
        </p:txBody>
      </p:sp>
    </p:spTree>
    <p:extLst>
      <p:ext uri="{BB962C8B-B14F-4D97-AF65-F5344CB8AC3E}">
        <p14:creationId xmlns:p14="http://schemas.microsoft.com/office/powerpoint/2010/main" val="12534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slides\KANGAROO MOTHER CARE\pic\personal\2\DSC00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46387" r="3214"/>
          <a:stretch>
            <a:fillRect/>
          </a:stretch>
        </p:blipFill>
        <p:spPr bwMode="auto">
          <a:xfrm>
            <a:off x="0" y="0"/>
            <a:ext cx="9372600" cy="689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52400" y="2424112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2400" b="1" kern="0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“Knowledge is most meaningful when shared with others.”</a:t>
            </a:r>
          </a:p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sz="2400" b="1" kern="0" dirty="0">
                <a:solidFill>
                  <a:srgbClr val="FFFF00"/>
                </a:solidFill>
                <a:effectLst/>
                <a:latin typeface="+mn-lt"/>
                <a:cs typeface="+mn-cs"/>
              </a:rPr>
              <a:t>Please share this presentation with others</a:t>
            </a:r>
          </a:p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fa-IR" sz="2000" b="1" kern="0" dirty="0">
                <a:solidFill>
                  <a:srgbClr val="FFFF00"/>
                </a:solidFill>
                <a:effectLst/>
                <a:latin typeface="+mn-lt"/>
                <a:cs typeface="+mn-cs"/>
              </a:rPr>
              <a:t> </a:t>
            </a:r>
            <a:r>
              <a:rPr lang="en-US" sz="2000" b="1" kern="0" dirty="0">
                <a:solidFill>
                  <a:srgbClr val="FFFF00"/>
                </a:solidFill>
                <a:effectLst/>
                <a:latin typeface="+mn-lt"/>
                <a:cs typeface="+mn-cs"/>
              </a:rPr>
              <a:t>Thank   Dr. Ravari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3694113"/>
            <a:ext cx="736441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13352" y="1676400"/>
            <a:ext cx="8472846" cy="4114800"/>
          </a:xfrm>
        </p:spPr>
        <p:txBody>
          <a:bodyPr/>
          <a:lstStyle/>
          <a:p>
            <a:pPr algn="r" rtl="1"/>
            <a:r>
              <a:rPr lang="fa-IR" altLang="en-US" sz="3200" dirty="0" smtClean="0">
                <a:cs typeface="B Nazanin" panose="00000400000000000000" pitchFamily="2" charset="-78"/>
              </a:rPr>
              <a:t>حمايت کمتر از سطح استاندارد مادر در زمينه تغذيه با شيرمادر </a:t>
            </a:r>
          </a:p>
          <a:p>
            <a:pPr algn="r" rtl="1"/>
            <a:r>
              <a:rPr lang="fa-IR" altLang="en-US" sz="3200" u="sng" dirty="0" smtClean="0">
                <a:cs typeface="B Nazanin" panose="00000400000000000000" pitchFamily="2" charset="-78"/>
              </a:rPr>
              <a:t>عدم شرکت والدين درکلاس هاي آموزشي قبل از زايمان </a:t>
            </a:r>
            <a:r>
              <a:rPr lang="fa-IR" altLang="en-US" sz="3200" dirty="0" smtClean="0">
                <a:cs typeface="B Nazanin" panose="00000400000000000000" pitchFamily="2" charset="-78"/>
              </a:rPr>
              <a:t>بعلت انجام زايمان زودرس و </a:t>
            </a:r>
            <a:r>
              <a:rPr lang="fa-IR" altLang="en-US" sz="3200" u="sng" dirty="0" smtClean="0">
                <a:cs typeface="B Nazanin" panose="00000400000000000000" pitchFamily="2" charset="-78"/>
              </a:rPr>
              <a:t>نداشتن باور بر توانائي تغذيه نوزاد نارس خود با شيرخود</a:t>
            </a:r>
          </a:p>
          <a:p>
            <a:pPr algn="r" rtl="1"/>
            <a:r>
              <a:rPr lang="fa-IR" altLang="en-US" sz="3200" dirty="0" smtClean="0">
                <a:cs typeface="B Nazanin" panose="00000400000000000000" pitchFamily="2" charset="-78"/>
              </a:rPr>
              <a:t>نداشتن </a:t>
            </a:r>
            <a:r>
              <a:rPr lang="fa-IR" altLang="en-US" sz="3200" u="sng" dirty="0" smtClean="0">
                <a:cs typeface="B Nazanin" panose="00000400000000000000" pitchFamily="2" charset="-78"/>
              </a:rPr>
              <a:t>اطلاعات کافي از فوايد تغذيه با شير خود براي نوزاد نارس خود </a:t>
            </a:r>
            <a:r>
              <a:rPr lang="fa-IR" altLang="en-US" sz="3200" dirty="0" smtClean="0">
                <a:cs typeface="B Nazanin" panose="00000400000000000000" pitchFamily="2" charset="-78"/>
              </a:rPr>
              <a:t>وحتي باور بر مزيت نداشتن و يکسان شيرمادر با شيرمصنوعي </a:t>
            </a:r>
          </a:p>
          <a:p>
            <a:pPr algn="r" rtl="1"/>
            <a:r>
              <a:rPr lang="fa-IR" altLang="en-US" sz="3200" dirty="0" smtClean="0">
                <a:cs typeface="B Nazanin" panose="00000400000000000000" pitchFamily="2" charset="-78"/>
              </a:rPr>
              <a:t>نداشتن يک الگوي مناسب در خانواده ويا باور بر </a:t>
            </a:r>
            <a:r>
              <a:rPr lang="fa-IR" altLang="en-US" sz="3200" u="sng" dirty="0" smtClean="0">
                <a:cs typeface="B Nazanin" panose="00000400000000000000" pitchFamily="2" charset="-78"/>
              </a:rPr>
              <a:t>دردناک بودن فرايند شيردهي</a:t>
            </a:r>
            <a:endParaRPr lang="fa-IR" altLang="en-US" sz="32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5965416"/>
              </p:ext>
            </p:extLst>
          </p:nvPr>
        </p:nvGraphicFramePr>
        <p:xfrm>
          <a:off x="663575" y="457200"/>
          <a:ext cx="7772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0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696200" cy="3962400"/>
          </a:xfrm>
        </p:spPr>
        <p:txBody>
          <a:bodyPr/>
          <a:lstStyle/>
          <a:p>
            <a:pPr algn="r" rtl="1">
              <a:defRPr/>
            </a:pPr>
            <a:r>
              <a:rPr lang="fa-IR" altLang="en-US" sz="3200" b="1" dirty="0" smtClean="0">
                <a:cs typeface="B Nazanin" pitchFamily="2" charset="-78"/>
              </a:rPr>
              <a:t>نبودن و </a:t>
            </a:r>
            <a:r>
              <a:rPr lang="fa-IR" altLang="en-US" sz="3200" b="1" dirty="0" err="1" smtClean="0">
                <a:cs typeface="B Nazanin" pitchFamily="2" charset="-78"/>
              </a:rPr>
              <a:t>کافي</a:t>
            </a:r>
            <a:r>
              <a:rPr lang="fa-IR" altLang="en-US" sz="3200" b="1" dirty="0" smtClean="0">
                <a:cs typeface="B Nazanin" pitchFamily="2" charset="-78"/>
              </a:rPr>
              <a:t> نبودن </a:t>
            </a:r>
            <a:r>
              <a:rPr lang="fa-IR" altLang="en-US" sz="3200" b="1" dirty="0" err="1" smtClean="0">
                <a:cs typeface="B Nazanin" pitchFamily="2" charset="-78"/>
              </a:rPr>
              <a:t>وسايل</a:t>
            </a:r>
            <a:r>
              <a:rPr lang="fa-IR" altLang="en-US" sz="3200" b="1" dirty="0" smtClean="0">
                <a:cs typeface="B Nazanin" pitchFamily="2" charset="-78"/>
              </a:rPr>
              <a:t> </a:t>
            </a:r>
            <a:r>
              <a:rPr lang="fa-IR" altLang="en-US" sz="3200" b="1" dirty="0" err="1" smtClean="0">
                <a:cs typeface="B Nazanin" pitchFamily="2" charset="-78"/>
              </a:rPr>
              <a:t>شير</a:t>
            </a:r>
            <a:r>
              <a:rPr lang="fa-IR" altLang="en-US" sz="3200" b="1" dirty="0" smtClean="0">
                <a:cs typeface="B Nazanin" pitchFamily="2" charset="-78"/>
              </a:rPr>
              <a:t> </a:t>
            </a:r>
            <a:r>
              <a:rPr lang="fa-IR" altLang="en-US" sz="3200" b="1" dirty="0" err="1" smtClean="0">
                <a:cs typeface="B Nazanin" pitchFamily="2" charset="-78"/>
              </a:rPr>
              <a:t>دوشي</a:t>
            </a:r>
            <a:endParaRPr lang="fa-IR" altLang="en-US" sz="3200" b="1" dirty="0" smtClean="0">
              <a:cs typeface="B Nazanin" pitchFamily="2" charset="-78"/>
            </a:endParaRPr>
          </a:p>
          <a:p>
            <a:pPr algn="r" rtl="1">
              <a:defRPr/>
            </a:pPr>
            <a:r>
              <a:rPr lang="fa-IR" altLang="en-US" sz="3200" dirty="0" smtClean="0">
                <a:cs typeface="B Nazanin" pitchFamily="2" charset="-78"/>
              </a:rPr>
              <a:t>عدم </a:t>
            </a:r>
            <a:r>
              <a:rPr lang="fa-IR" altLang="en-US" sz="3200" dirty="0" err="1" smtClean="0">
                <a:cs typeface="B Nazanin" pitchFamily="2" charset="-78"/>
              </a:rPr>
              <a:t>رعايت</a:t>
            </a:r>
            <a:r>
              <a:rPr lang="fa-IR" altLang="en-US" sz="3200" dirty="0" smtClean="0">
                <a:cs typeface="B Nazanin" pitchFamily="2" charset="-78"/>
              </a:rPr>
              <a:t>  حفظ </a:t>
            </a:r>
            <a:r>
              <a:rPr lang="fa-IR" altLang="en-US" sz="3200" dirty="0" err="1" smtClean="0">
                <a:cs typeface="B Nazanin" pitchFamily="2" charset="-78"/>
              </a:rPr>
              <a:t>حريم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خصوصي</a:t>
            </a:r>
            <a:r>
              <a:rPr lang="fa-IR" altLang="en-US" sz="3200" dirty="0" smtClean="0">
                <a:cs typeface="B Nazanin" pitchFamily="2" charset="-78"/>
              </a:rPr>
              <a:t> مادر</a:t>
            </a:r>
          </a:p>
          <a:p>
            <a:pPr algn="r" rtl="1">
              <a:defRPr/>
            </a:pPr>
            <a:r>
              <a:rPr lang="fa-IR" altLang="en-US" sz="3200" b="1" u="sng" dirty="0" smtClean="0">
                <a:cs typeface="B Nazanin" pitchFamily="2" charset="-78"/>
              </a:rPr>
              <a:t>نقص و تناقض در مشاوره </a:t>
            </a:r>
            <a:r>
              <a:rPr lang="fa-IR" altLang="en-US" sz="3200" b="1" u="sng" dirty="0" err="1" smtClean="0">
                <a:cs typeface="B Nazanin" pitchFamily="2" charset="-78"/>
              </a:rPr>
              <a:t>هاي</a:t>
            </a:r>
            <a:r>
              <a:rPr lang="fa-IR" altLang="en-US" sz="3200" b="1" u="sng" dirty="0" smtClean="0">
                <a:cs typeface="B Nazanin" pitchFamily="2" charset="-78"/>
              </a:rPr>
              <a:t> </a:t>
            </a:r>
            <a:r>
              <a:rPr lang="fa-IR" altLang="en-US" sz="3200" b="1" u="sng" dirty="0" err="1" smtClean="0">
                <a:cs typeface="B Nazanin" pitchFamily="2" charset="-78"/>
              </a:rPr>
              <a:t>شيردهي</a:t>
            </a:r>
            <a:r>
              <a:rPr lang="fa-IR" altLang="en-US" sz="3200" b="1" u="sng" dirty="0" smtClean="0">
                <a:cs typeface="B Nazanin" pitchFamily="2" charset="-78"/>
              </a:rPr>
              <a:t> </a:t>
            </a:r>
            <a:r>
              <a:rPr lang="fa-IR" altLang="en-US" sz="3200" dirty="0" smtClean="0">
                <a:cs typeface="B Nazanin" pitchFamily="2" charset="-78"/>
              </a:rPr>
              <a:t>و </a:t>
            </a:r>
            <a:r>
              <a:rPr lang="fa-IR" altLang="en-US" sz="3200" dirty="0" err="1" smtClean="0">
                <a:cs typeface="B Nazanin" pitchFamily="2" charset="-78"/>
              </a:rPr>
              <a:t>تجويز</a:t>
            </a:r>
            <a:r>
              <a:rPr lang="fa-IR" altLang="en-US" sz="3200" dirty="0" smtClean="0">
                <a:cs typeface="B Nazanin" pitchFamily="2" charset="-78"/>
              </a:rPr>
              <a:t> برنامه </a:t>
            </a:r>
            <a:r>
              <a:rPr lang="fa-IR" altLang="en-US" sz="3200" dirty="0" err="1" smtClean="0">
                <a:cs typeface="B Nazanin" pitchFamily="2" charset="-78"/>
              </a:rPr>
              <a:t>هاي</a:t>
            </a:r>
            <a:r>
              <a:rPr lang="fa-IR" altLang="en-US" sz="3200" dirty="0" smtClean="0">
                <a:cs typeface="B Nazanin" pitchFamily="2" charset="-78"/>
              </a:rPr>
              <a:t> خشک در </a:t>
            </a:r>
            <a:r>
              <a:rPr lang="fa-IR" altLang="en-US" sz="3200" dirty="0" err="1" smtClean="0">
                <a:cs typeface="B Nazanin" pitchFamily="2" charset="-78"/>
              </a:rPr>
              <a:t>تغذيه</a:t>
            </a:r>
            <a:r>
              <a:rPr lang="fa-IR" altLang="en-US" sz="3200" dirty="0" smtClean="0">
                <a:cs typeface="B Nazanin" pitchFamily="2" charset="-78"/>
              </a:rPr>
              <a:t> با </a:t>
            </a:r>
            <a:r>
              <a:rPr lang="fa-IR" altLang="en-US" sz="3200" dirty="0" err="1" smtClean="0">
                <a:cs typeface="B Nazanin" pitchFamily="2" charset="-78"/>
              </a:rPr>
              <a:t>شير</a:t>
            </a:r>
            <a:r>
              <a:rPr lang="fa-IR" altLang="en-US" sz="3200" dirty="0" smtClean="0">
                <a:cs typeface="B Nazanin" pitchFamily="2" charset="-78"/>
              </a:rPr>
              <a:t> مادر</a:t>
            </a:r>
          </a:p>
          <a:p>
            <a:pPr algn="r" rtl="1">
              <a:defRPr/>
            </a:pPr>
            <a:r>
              <a:rPr lang="fa-I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استفاده از </a:t>
            </a:r>
            <a:r>
              <a:rPr lang="fa-IR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شيرمصنوعي</a:t>
            </a:r>
            <a:r>
              <a:rPr lang="fa-IR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بدون ضرورت </a:t>
            </a:r>
            <a:r>
              <a:rPr lang="fa-IR" alt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پزشکي</a:t>
            </a:r>
            <a:endParaRPr lang="fa-IR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2593934"/>
              </p:ext>
            </p:extLst>
          </p:nvPr>
        </p:nvGraphicFramePr>
        <p:xfrm>
          <a:off x="228600" y="457200"/>
          <a:ext cx="8763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8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089400"/>
          </a:xfrm>
        </p:spPr>
        <p:txBody>
          <a:bodyPr/>
          <a:lstStyle/>
          <a:p>
            <a:r>
              <a:rPr lang="fa-IR" altLang="en-US" sz="2800" dirty="0" smtClean="0">
                <a:cs typeface="B Nazanin" pitchFamily="2" charset="-78"/>
              </a:rPr>
              <a:t>موثر بودن </a:t>
            </a:r>
            <a:r>
              <a:rPr lang="fa-IR" altLang="en-US" sz="2800" dirty="0" err="1">
                <a:cs typeface="B Nazanin" pitchFamily="2" charset="-78"/>
              </a:rPr>
              <a:t>بيشتر</a:t>
            </a:r>
            <a:r>
              <a:rPr lang="fa-IR" altLang="en-US" sz="2800" dirty="0">
                <a:cs typeface="B Nazanin" pitchFamily="2" charset="-78"/>
              </a:rPr>
              <a:t> </a:t>
            </a:r>
            <a:r>
              <a:rPr lang="fa-IR" altLang="en-US" sz="2800" b="1" u="sng" dirty="0" err="1" smtClean="0">
                <a:cs typeface="B Nazanin" pitchFamily="2" charset="-78"/>
              </a:rPr>
              <a:t>شير</a:t>
            </a:r>
            <a:r>
              <a:rPr lang="fa-IR" altLang="en-US" sz="2800" b="1" u="sng" dirty="0" smtClean="0">
                <a:cs typeface="B Nazanin" pitchFamily="2" charset="-78"/>
              </a:rPr>
              <a:t> </a:t>
            </a:r>
            <a:r>
              <a:rPr lang="fa-IR" altLang="en-US" sz="2800" b="1" u="sng" dirty="0" err="1" smtClean="0">
                <a:cs typeface="B Nazanin" pitchFamily="2" charset="-78"/>
              </a:rPr>
              <a:t>دوشي</a:t>
            </a:r>
            <a:r>
              <a:rPr lang="fa-IR" altLang="en-US" sz="2800" b="1" u="sng" dirty="0" smtClean="0">
                <a:cs typeface="B Nazanin" pitchFamily="2" charset="-78"/>
              </a:rPr>
              <a:t> با دست </a:t>
            </a:r>
            <a:r>
              <a:rPr lang="fa-IR" altLang="en-US" sz="2800" dirty="0" smtClean="0">
                <a:cs typeface="B Nazanin" pitchFamily="2" charset="-78"/>
              </a:rPr>
              <a:t>نسبت به  </a:t>
            </a:r>
            <a:r>
              <a:rPr lang="fa-IR" altLang="en-US" sz="2800" dirty="0" err="1" smtClean="0">
                <a:cs typeface="B Nazanin" pitchFamily="2" charset="-78"/>
              </a:rPr>
              <a:t>شيردوشي</a:t>
            </a:r>
            <a:r>
              <a:rPr lang="fa-IR" altLang="en-US" sz="2800" dirty="0" smtClean="0">
                <a:cs typeface="B Nazanin" pitchFamily="2" charset="-78"/>
              </a:rPr>
              <a:t> با پمپ </a:t>
            </a:r>
            <a:r>
              <a:rPr lang="fa-IR" altLang="en-US" sz="2800" dirty="0" err="1" smtClean="0">
                <a:cs typeface="B Nazanin" pitchFamily="2" charset="-78"/>
              </a:rPr>
              <a:t>الکتريکي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u="sng" dirty="0" smtClean="0">
                <a:cs typeface="B Nazanin" pitchFamily="2" charset="-78"/>
              </a:rPr>
              <a:t>در </a:t>
            </a:r>
            <a:r>
              <a:rPr lang="fa-IR" altLang="en-US" sz="2800" b="1" u="sng" dirty="0" smtClean="0">
                <a:cs typeface="B Nazanin" pitchFamily="2" charset="-78"/>
                <a:hlinkClick r:id="" action="ppaction://customshow?id=3&amp;return=true"/>
              </a:rPr>
              <a:t>جمع </a:t>
            </a:r>
            <a:r>
              <a:rPr lang="fa-IR" altLang="en-US" sz="2800" b="1" u="sng" dirty="0" err="1" smtClean="0">
                <a:cs typeface="B Nazanin" pitchFamily="2" charset="-78"/>
                <a:hlinkClick r:id="" action="ppaction://customshow?id=3&amp;return=true"/>
              </a:rPr>
              <a:t>آوري</a:t>
            </a:r>
            <a:r>
              <a:rPr lang="fa-IR" altLang="en-US" sz="2800" b="1" u="sng" dirty="0" smtClean="0">
                <a:cs typeface="B Nazanin" pitchFamily="2" charset="-78"/>
                <a:hlinkClick r:id="" action="ppaction://customshow?id=3&amp;return=true"/>
              </a:rPr>
              <a:t> آغوز  </a:t>
            </a:r>
            <a:r>
              <a:rPr lang="fa-IR" altLang="en-US" sz="2800" b="1" u="sng" dirty="0" smtClean="0">
                <a:cs typeface="B Nazanin" pitchFamily="2" charset="-78"/>
              </a:rPr>
              <a:t>بخصوص در 2 روز اول</a:t>
            </a:r>
          </a:p>
          <a:p>
            <a:pPr algn="r" rtl="1"/>
            <a:r>
              <a:rPr lang="fa-IR" altLang="en-US" sz="2800" dirty="0" err="1" smtClean="0">
                <a:cs typeface="B Nazanin" pitchFamily="2" charset="-78"/>
              </a:rPr>
              <a:t>توصيه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هاي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جاري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براي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شيردوشي</a:t>
            </a:r>
            <a:r>
              <a:rPr lang="fa-IR" altLang="en-US" sz="2800" dirty="0" smtClean="0">
                <a:cs typeface="B Nazanin" pitchFamily="2" charset="-78"/>
              </a:rPr>
              <a:t> مادران نوزادان نارس به اندازه </a:t>
            </a:r>
            <a:r>
              <a:rPr lang="fa-IR" altLang="en-US" sz="2800" dirty="0" err="1" smtClean="0">
                <a:cs typeface="B Nazanin" pitchFamily="2" charset="-78"/>
              </a:rPr>
              <a:t>شير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دهي</a:t>
            </a:r>
            <a:r>
              <a:rPr lang="fa-IR" altLang="en-US" sz="2800" dirty="0" smtClean="0">
                <a:cs typeface="B Nazanin" pitchFamily="2" charset="-78"/>
              </a:rPr>
              <a:t> نوزاد سالم (8تا12بار ) در روز </a:t>
            </a:r>
            <a:r>
              <a:rPr lang="fa-IR" altLang="en-US" sz="2800" dirty="0" err="1" smtClean="0">
                <a:cs typeface="B Nazanin" pitchFamily="2" charset="-78"/>
              </a:rPr>
              <a:t>ودر</a:t>
            </a:r>
            <a:r>
              <a:rPr lang="fa-IR" altLang="en-US" sz="2800" dirty="0" smtClean="0">
                <a:cs typeface="B Nazanin" pitchFamily="2" charset="-78"/>
              </a:rPr>
              <a:t> کل </a:t>
            </a:r>
            <a:r>
              <a:rPr lang="fa-IR" altLang="en-US" sz="2800" b="1" u="sng" dirty="0" smtClean="0">
                <a:cs typeface="B Nazanin" pitchFamily="2" charset="-78"/>
              </a:rPr>
              <a:t>100دقيقه در روز و حداقل 1 نوبت در شب</a:t>
            </a:r>
            <a:r>
              <a:rPr lang="fa-IR" altLang="en-US" sz="2800" b="1" u="sng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</a:p>
          <a:p>
            <a:pPr algn="r" rtl="1"/>
            <a:r>
              <a:rPr lang="fa-IR" altLang="en-US" sz="2800" dirty="0" err="1" smtClean="0">
                <a:cs typeface="B Nazanin" pitchFamily="2" charset="-78"/>
              </a:rPr>
              <a:t>شيردوشي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u="sng" dirty="0" smtClean="0">
                <a:cs typeface="B Nazanin" pitchFamily="2" charset="-78"/>
              </a:rPr>
              <a:t>بمدت 15-10 </a:t>
            </a:r>
            <a:r>
              <a:rPr lang="fa-IR" altLang="en-US" sz="2800" u="sng" dirty="0" err="1" smtClean="0">
                <a:cs typeface="B Nazanin" pitchFamily="2" charset="-78"/>
              </a:rPr>
              <a:t>دقيقه</a:t>
            </a:r>
            <a:r>
              <a:rPr lang="fa-IR" altLang="en-US" sz="2800" u="sng" dirty="0" smtClean="0">
                <a:cs typeface="B Nazanin" pitchFamily="2" charset="-78"/>
              </a:rPr>
              <a:t> </a:t>
            </a:r>
            <a:r>
              <a:rPr lang="fa-IR" altLang="en-US" sz="2800" dirty="0" smtClean="0">
                <a:cs typeface="B Nazanin" pitchFamily="2" charset="-78"/>
              </a:rPr>
              <a:t>در هر جلسه </a:t>
            </a:r>
            <a:r>
              <a:rPr lang="fa-IR" altLang="en-US" sz="2800" dirty="0" err="1" smtClean="0">
                <a:cs typeface="B Nazanin" pitchFamily="2" charset="-78"/>
              </a:rPr>
              <a:t>براي</a:t>
            </a:r>
            <a:r>
              <a:rPr lang="fa-IR" altLang="en-US" sz="2800" dirty="0" smtClean="0">
                <a:cs typeface="B Nazanin" pitchFamily="2" charset="-78"/>
              </a:rPr>
              <a:t> هر پستان در </a:t>
            </a:r>
            <a:r>
              <a:rPr lang="fa-IR" altLang="en-US" sz="2800" dirty="0" err="1" smtClean="0">
                <a:cs typeface="B Nazanin" pitchFamily="2" charset="-78"/>
              </a:rPr>
              <a:t>روزهاي</a:t>
            </a:r>
            <a:r>
              <a:rPr lang="fa-IR" altLang="en-US" sz="2800" dirty="0" smtClean="0">
                <a:cs typeface="B Nazanin" pitchFamily="2" charset="-78"/>
              </a:rPr>
              <a:t> اول  قبل از </a:t>
            </a:r>
            <a:r>
              <a:rPr lang="fa-IR" altLang="en-US" sz="2800" dirty="0" err="1" smtClean="0">
                <a:cs typeface="B Nazanin" pitchFamily="2" charset="-78"/>
              </a:rPr>
              <a:t>توليد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شيررسيده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درمادر</a:t>
            </a:r>
            <a:r>
              <a:rPr lang="fa-IR" altLang="en-US" sz="2800" dirty="0" smtClean="0">
                <a:cs typeface="B Nazanin" pitchFamily="2" charset="-78"/>
              </a:rPr>
              <a:t> نوزاد نارس</a:t>
            </a:r>
            <a:r>
              <a:rPr lang="fa-IR" altLang="en-US" sz="2400" dirty="0" smtClean="0">
                <a:cs typeface="B Nazanin" pitchFamily="2" charset="-78"/>
              </a:rPr>
              <a:t> (6-4هفته)</a:t>
            </a:r>
          </a:p>
          <a:p>
            <a:pPr algn="r" rtl="1"/>
            <a:r>
              <a:rPr lang="fa-IR" altLang="en-US" sz="2800" dirty="0" smtClean="0">
                <a:cs typeface="B Nazanin" pitchFamily="2" charset="-78"/>
              </a:rPr>
              <a:t>در صورت قطع </a:t>
            </a:r>
            <a:r>
              <a:rPr lang="fa-IR" altLang="en-US" sz="2800" dirty="0" err="1" smtClean="0">
                <a:cs typeface="B Nazanin" pitchFamily="2" charset="-78"/>
              </a:rPr>
              <a:t>جريان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شير</a:t>
            </a:r>
            <a:r>
              <a:rPr lang="fa-IR" altLang="en-US" sz="2800" dirty="0" smtClean="0">
                <a:cs typeface="B Nazanin" pitchFamily="2" charset="-78"/>
              </a:rPr>
              <a:t> قبل از زمان لازم، ادامه </a:t>
            </a:r>
            <a:r>
              <a:rPr lang="fa-IR" altLang="en-US" sz="2800" dirty="0" err="1" smtClean="0">
                <a:cs typeface="B Nazanin" pitchFamily="2" charset="-78"/>
              </a:rPr>
              <a:t>شيردوشي</a:t>
            </a:r>
            <a:r>
              <a:rPr lang="fa-IR" altLang="en-US" sz="2800" dirty="0" smtClean="0">
                <a:cs typeface="B Nazanin" pitchFamily="2" charset="-78"/>
              </a:rPr>
              <a:t> ب</a:t>
            </a:r>
            <a:r>
              <a:rPr lang="fa-IR" altLang="en-US" sz="2800" u="sng" dirty="0" smtClean="0">
                <a:cs typeface="B Nazanin" pitchFamily="2" charset="-78"/>
              </a:rPr>
              <a:t>مدت 2 </a:t>
            </a:r>
            <a:r>
              <a:rPr lang="fa-IR" altLang="en-US" sz="2800" u="sng" dirty="0" err="1" smtClean="0">
                <a:cs typeface="B Nazanin" pitchFamily="2" charset="-78"/>
              </a:rPr>
              <a:t>دقيقه</a:t>
            </a:r>
            <a:r>
              <a:rPr lang="fa-IR" altLang="en-US" sz="2800" u="sng" dirty="0" smtClean="0">
                <a:cs typeface="B Nazanin" pitchFamily="2" charset="-78"/>
              </a:rPr>
              <a:t> </a:t>
            </a:r>
            <a:r>
              <a:rPr lang="fa-IR" altLang="en-US" sz="2800" dirty="0" smtClean="0">
                <a:cs typeface="B Nazanin" pitchFamily="2" charset="-78"/>
              </a:rPr>
              <a:t>پس از خروج </a:t>
            </a:r>
            <a:r>
              <a:rPr lang="fa-IR" altLang="en-US" sz="2800" dirty="0" err="1" smtClean="0">
                <a:cs typeface="B Nazanin" pitchFamily="2" charset="-78"/>
              </a:rPr>
              <a:t>آخرين</a:t>
            </a:r>
            <a:r>
              <a:rPr lang="fa-IR" altLang="en-US" sz="2800" dirty="0" smtClean="0">
                <a:cs typeface="B Nazanin" pitchFamily="2" charset="-78"/>
              </a:rPr>
              <a:t> قطرات</a:t>
            </a:r>
            <a:endParaRPr lang="en-US" altLang="en-US" sz="2800" dirty="0" smtClean="0">
              <a:cs typeface="B Nazanin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491980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70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495586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slides\2007-2008 update slides\new pic\expressedmilk1.png"/>
          <p:cNvPicPr>
            <a:picLocks noChangeAspect="1" noChangeArrowheads="1"/>
          </p:cNvPicPr>
          <p:nvPr/>
        </p:nvPicPr>
        <p:blipFill>
          <a:blip r:embed="rId7" cstate="print"/>
          <a:srcRect r="46686"/>
          <a:stretch>
            <a:fillRect/>
          </a:stretch>
        </p:blipFill>
        <p:spPr>
          <a:xfrm flipH="1">
            <a:off x="6019800" y="1676400"/>
            <a:ext cx="2753006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543754" cy="4084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43900" cy="4089400"/>
          </a:xfrm>
        </p:spPr>
        <p:txBody>
          <a:bodyPr/>
          <a:lstStyle/>
          <a:p>
            <a:pPr algn="r" rtl="1"/>
            <a:r>
              <a:rPr lang="fa-IR" altLang="en-US" sz="2800" dirty="0" smtClean="0">
                <a:cs typeface="B Nazanin" pitchFamily="2" charset="-78"/>
              </a:rPr>
              <a:t>کمک به مادر  </a:t>
            </a:r>
            <a:r>
              <a:rPr lang="fa-IR" altLang="en-US" sz="2800" dirty="0" err="1" smtClean="0">
                <a:cs typeface="B Nazanin" pitchFamily="2" charset="-78"/>
              </a:rPr>
              <a:t>براي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شير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دوشي</a:t>
            </a:r>
            <a:r>
              <a:rPr lang="fa-IR" altLang="en-US" sz="2800" dirty="0" smtClean="0">
                <a:cs typeface="B Nazanin" pitchFamily="2" charset="-78"/>
              </a:rPr>
              <a:t> در همان مراحل اول بعد از </a:t>
            </a:r>
            <a:r>
              <a:rPr lang="fa-IR" altLang="en-US" sz="2800" dirty="0" err="1" smtClean="0">
                <a:cs typeface="B Nazanin" pitchFamily="2" charset="-78"/>
              </a:rPr>
              <a:t>زايمان</a:t>
            </a:r>
            <a:endParaRPr lang="fa-IR" altLang="en-US" sz="2800" dirty="0" smtClean="0">
              <a:cs typeface="B Nazanin" pitchFamily="2" charset="-78"/>
            </a:endParaRPr>
          </a:p>
          <a:p>
            <a:pPr algn="r" rtl="1"/>
            <a:r>
              <a:rPr lang="fa-IR" altLang="en-US" sz="2800" dirty="0" smtClean="0">
                <a:cs typeface="B Nazanin" pitchFamily="2" charset="-78"/>
              </a:rPr>
              <a:t>انجام </a:t>
            </a:r>
            <a:r>
              <a:rPr lang="fa-IR" altLang="en-US" sz="2800" dirty="0" err="1" smtClean="0">
                <a:cs typeface="B Nazanin" pitchFamily="2" charset="-78"/>
              </a:rPr>
              <a:t>شير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دوشي</a:t>
            </a:r>
            <a:r>
              <a:rPr lang="fa-IR" altLang="en-US" sz="2800" dirty="0" smtClean="0">
                <a:cs typeface="B Nazanin" pitchFamily="2" charset="-78"/>
              </a:rPr>
              <a:t> در </a:t>
            </a:r>
            <a:r>
              <a:rPr lang="fa-IR" altLang="en-US" sz="2800" b="1" u="sng" dirty="0" smtClean="0">
                <a:cs typeface="B Nazanin" pitchFamily="2" charset="-78"/>
              </a:rPr>
              <a:t>6 ساعت اول </a:t>
            </a:r>
            <a:r>
              <a:rPr lang="fa-IR" altLang="en-US" sz="2800" dirty="0" smtClean="0">
                <a:cs typeface="B Nazanin" pitchFamily="2" charset="-78"/>
              </a:rPr>
              <a:t>و </a:t>
            </a:r>
            <a:r>
              <a:rPr lang="fa-IR" altLang="en-US" sz="2800" dirty="0" err="1" smtClean="0">
                <a:cs typeface="B Nazanin" pitchFamily="2" charset="-78"/>
              </a:rPr>
              <a:t>حتي</a:t>
            </a:r>
            <a:r>
              <a:rPr lang="fa-IR" altLang="en-US" sz="2800" dirty="0" smtClean="0">
                <a:cs typeface="B Nazanin" pitchFamily="2" charset="-78"/>
              </a:rPr>
              <a:t> در </a:t>
            </a:r>
            <a:r>
              <a:rPr lang="fa-IR" altLang="en-US" sz="2800" b="1" dirty="0" smtClean="0">
                <a:cs typeface="B Nazanin" pitchFamily="2" charset="-78"/>
              </a:rPr>
              <a:t>ساعت اول </a:t>
            </a:r>
            <a:r>
              <a:rPr lang="fa-IR" altLang="en-US" sz="2800" dirty="0" smtClean="0">
                <a:cs typeface="B Nazanin" pitchFamily="2" charset="-78"/>
              </a:rPr>
              <a:t>پس از تولد </a:t>
            </a:r>
            <a:r>
              <a:rPr lang="fa-IR" altLang="en-US" sz="2800" dirty="0" err="1" smtClean="0">
                <a:cs typeface="B Nazanin" pitchFamily="2" charset="-78"/>
              </a:rPr>
              <a:t>بهردليلي</a:t>
            </a:r>
            <a:r>
              <a:rPr lang="fa-IR" altLang="en-US" sz="2800" dirty="0" smtClean="0">
                <a:cs typeface="B Nazanin" pitchFamily="2" charset="-78"/>
              </a:rPr>
              <a:t> که مادر نتواند به نوزادش </a:t>
            </a:r>
            <a:r>
              <a:rPr lang="fa-IR" altLang="en-US" sz="2800" dirty="0" err="1" smtClean="0">
                <a:cs typeface="B Nazanin" pitchFamily="2" charset="-78"/>
              </a:rPr>
              <a:t>مستقيما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شير</a:t>
            </a:r>
            <a:r>
              <a:rPr lang="fa-IR" altLang="en-US" sz="2800" dirty="0" smtClean="0">
                <a:cs typeface="B Nazanin" pitchFamily="2" charset="-78"/>
              </a:rPr>
              <a:t> بدهد</a:t>
            </a:r>
          </a:p>
          <a:p>
            <a:pPr lvl="1"/>
            <a:r>
              <a:rPr lang="fa-IR" altLang="en-US" sz="2400" dirty="0" smtClean="0">
                <a:cs typeface="B Nazanin" pitchFamily="2" charset="-78"/>
              </a:rPr>
              <a:t>ارتباط </a:t>
            </a:r>
            <a:r>
              <a:rPr lang="fa-IR" altLang="en-US" sz="2400" dirty="0" err="1" smtClean="0">
                <a:cs typeface="B Nazanin" pitchFamily="2" charset="-78"/>
              </a:rPr>
              <a:t>مستقيم</a:t>
            </a:r>
            <a:r>
              <a:rPr lang="fa-IR" altLang="en-US" sz="2400" dirty="0" smtClean="0">
                <a:cs typeface="B Nazanin" pitchFamily="2" charset="-78"/>
              </a:rPr>
              <a:t> </a:t>
            </a:r>
            <a:r>
              <a:rPr lang="fa-IR" altLang="en-US" sz="2400" b="1" u="sng" dirty="0" err="1" smtClean="0">
                <a:cs typeface="B Nazanin" pitchFamily="2" charset="-78"/>
              </a:rPr>
              <a:t>دوشيدن</a:t>
            </a:r>
            <a:r>
              <a:rPr lang="fa-IR" altLang="en-US" sz="2400" b="1" u="sng" dirty="0" smtClean="0">
                <a:cs typeface="B Nazanin" pitchFamily="2" charset="-78"/>
              </a:rPr>
              <a:t> زود هنگام و </a:t>
            </a:r>
            <a:r>
              <a:rPr lang="fa-IR" altLang="en-US" sz="2400" b="1" u="sng" dirty="0" err="1" smtClean="0">
                <a:cs typeface="B Nazanin" pitchFamily="2" charset="-78"/>
              </a:rPr>
              <a:t>تکرر</a:t>
            </a:r>
            <a:r>
              <a:rPr lang="fa-IR" altLang="en-US" sz="2400" b="1" u="sng" dirty="0" smtClean="0">
                <a:cs typeface="B Nazanin" pitchFamily="2" charset="-78"/>
              </a:rPr>
              <a:t> </a:t>
            </a:r>
            <a:r>
              <a:rPr lang="fa-IR" altLang="en-US" sz="2400" b="1" u="sng" dirty="0" err="1" smtClean="0">
                <a:cs typeface="B Nazanin" pitchFamily="2" charset="-78"/>
              </a:rPr>
              <a:t>شير</a:t>
            </a:r>
            <a:r>
              <a:rPr lang="fa-IR" altLang="en-US" sz="2400" b="1" u="sng" dirty="0" smtClean="0">
                <a:cs typeface="B Nazanin" pitchFamily="2" charset="-78"/>
              </a:rPr>
              <a:t> </a:t>
            </a:r>
            <a:r>
              <a:rPr lang="fa-IR" altLang="en-US" sz="2400" b="1" u="sng" dirty="0" err="1" smtClean="0">
                <a:cs typeface="B Nazanin" pitchFamily="2" charset="-78"/>
              </a:rPr>
              <a:t>دوشي</a:t>
            </a:r>
            <a:r>
              <a:rPr lang="fa-IR" altLang="en-US" sz="2400" b="1" u="sng" dirty="0" smtClean="0">
                <a:cs typeface="B Nazanin" pitchFamily="2" charset="-78"/>
              </a:rPr>
              <a:t> </a:t>
            </a:r>
            <a:r>
              <a:rPr lang="fa-IR" altLang="en-US" sz="2400" dirty="0" smtClean="0">
                <a:cs typeface="B Nazanin" pitchFamily="2" charset="-78"/>
              </a:rPr>
              <a:t>د ر ارتباط با </a:t>
            </a:r>
            <a:r>
              <a:rPr lang="fa-IR" altLang="en-US" sz="2400" dirty="0" err="1" smtClean="0">
                <a:cs typeface="B Nazanin" pitchFamily="2" charset="-78"/>
              </a:rPr>
              <a:t>افزايش</a:t>
            </a:r>
            <a:r>
              <a:rPr lang="fa-IR" altLang="en-US" sz="2400" dirty="0" smtClean="0">
                <a:cs typeface="B Nazanin" pitchFamily="2" charset="-78"/>
              </a:rPr>
              <a:t> طول مدت </a:t>
            </a:r>
            <a:r>
              <a:rPr lang="fa-IR" altLang="en-US" sz="2400" dirty="0" err="1" smtClean="0">
                <a:cs typeface="B Nazanin" pitchFamily="2" charset="-78"/>
              </a:rPr>
              <a:t>شيردهي</a:t>
            </a:r>
            <a:r>
              <a:rPr lang="fa-IR" altLang="en-US" sz="2400" dirty="0" smtClean="0">
                <a:cs typeface="B Nazanin" pitchFamily="2" charset="-78"/>
              </a:rPr>
              <a:t>، </a:t>
            </a:r>
            <a:r>
              <a:rPr lang="fa-IR" altLang="en-US" sz="2400" dirty="0" err="1" smtClean="0">
                <a:cs typeface="B Nazanin" pitchFamily="2" charset="-78"/>
              </a:rPr>
              <a:t>افزايش</a:t>
            </a:r>
            <a:r>
              <a:rPr lang="fa-IR" altLang="en-US" sz="2400" dirty="0" smtClean="0">
                <a:cs typeface="B Nazanin" pitchFamily="2" charset="-78"/>
              </a:rPr>
              <a:t> حجم </a:t>
            </a:r>
            <a:r>
              <a:rPr lang="fa-IR" altLang="en-US" sz="2400" dirty="0" err="1" smtClean="0">
                <a:cs typeface="B Nazanin" pitchFamily="2" charset="-78"/>
              </a:rPr>
              <a:t>شير</a:t>
            </a:r>
            <a:r>
              <a:rPr lang="fa-IR" altLang="en-US" sz="2400" dirty="0" smtClean="0">
                <a:cs typeface="B Nazanin" pitchFamily="2" charset="-78"/>
              </a:rPr>
              <a:t> در دو </a:t>
            </a:r>
            <a:r>
              <a:rPr lang="fa-IR" altLang="en-US" sz="2400" dirty="0" err="1" smtClean="0">
                <a:cs typeface="B Nazanin" pitchFamily="2" charset="-78"/>
              </a:rPr>
              <a:t>هفتگي</a:t>
            </a:r>
            <a:r>
              <a:rPr lang="fa-IR" altLang="en-US" sz="1200" dirty="0" smtClean="0">
                <a:cs typeface="B Nazanin" pitchFamily="2" charset="-78"/>
              </a:rPr>
              <a:t> </a:t>
            </a:r>
            <a:r>
              <a:rPr lang="fa-IR" altLang="en-US" sz="1200" u="sng" dirty="0" smtClean="0">
                <a:cs typeface="B Nazanin" pitchFamily="2" charset="-78"/>
              </a:rPr>
              <a:t>(</a:t>
            </a:r>
            <a:r>
              <a:rPr lang="fa-IR" altLang="en-US" sz="1600" u="sng" dirty="0" smtClean="0">
                <a:cs typeface="B Nazanin" pitchFamily="2" charset="-78"/>
              </a:rPr>
              <a:t>با توجه به کمبود </a:t>
            </a:r>
            <a:r>
              <a:rPr lang="fa-IR" altLang="en-US" sz="1600" u="sng" dirty="0" err="1" smtClean="0">
                <a:cs typeface="B Nazanin" pitchFamily="2" charset="-78"/>
              </a:rPr>
              <a:t>شايع</a:t>
            </a:r>
            <a:r>
              <a:rPr lang="fa-IR" altLang="en-US" sz="1600" u="sng" dirty="0" smtClean="0">
                <a:cs typeface="B Nazanin" pitchFamily="2" charset="-78"/>
              </a:rPr>
              <a:t> </a:t>
            </a:r>
            <a:r>
              <a:rPr lang="fa-IR" altLang="en-US" sz="1600" u="sng" dirty="0" err="1" smtClean="0">
                <a:cs typeface="B Nazanin" pitchFamily="2" charset="-78"/>
              </a:rPr>
              <a:t>شيرمادر</a:t>
            </a:r>
            <a:r>
              <a:rPr lang="fa-IR" altLang="en-US" sz="1600" u="sng" dirty="0" smtClean="0">
                <a:cs typeface="B Nazanin" pitchFamily="2" charset="-78"/>
              </a:rPr>
              <a:t> نوزاد نارس در دو </a:t>
            </a:r>
            <a:r>
              <a:rPr lang="fa-IR" altLang="en-US" sz="1600" u="sng" dirty="0" err="1" smtClean="0">
                <a:cs typeface="B Nazanin" pitchFamily="2" charset="-78"/>
              </a:rPr>
              <a:t>هفتگي</a:t>
            </a:r>
            <a:r>
              <a:rPr lang="fa-IR" altLang="en-US" sz="1600" u="sng" dirty="0" smtClean="0">
                <a:cs typeface="B Nazanin" pitchFamily="2" charset="-78"/>
              </a:rPr>
              <a:t>)</a:t>
            </a:r>
            <a:r>
              <a:rPr lang="fa-IR" altLang="en-US" sz="1200" u="sng" dirty="0" smtClean="0">
                <a:cs typeface="B Nazanin" pitchFamily="2" charset="-78"/>
              </a:rPr>
              <a:t> </a:t>
            </a:r>
            <a:r>
              <a:rPr lang="fa-IR" altLang="en-US" sz="2400" dirty="0" smtClean="0">
                <a:cs typeface="B Nazanin" pitchFamily="2" charset="-78"/>
              </a:rPr>
              <a:t>و </a:t>
            </a:r>
            <a:r>
              <a:rPr lang="fa-IR" altLang="en-US" sz="2400" dirty="0" err="1" smtClean="0">
                <a:cs typeface="B Nazanin" pitchFamily="2" charset="-78"/>
              </a:rPr>
              <a:t>افزايش</a:t>
            </a:r>
            <a:r>
              <a:rPr lang="fa-IR" altLang="en-US" sz="2400" dirty="0" smtClean="0">
                <a:cs typeface="B Nazanin" pitchFamily="2" charset="-78"/>
              </a:rPr>
              <a:t> </a:t>
            </a:r>
            <a:r>
              <a:rPr lang="fa-IR" altLang="en-US" sz="2400" dirty="0" err="1" smtClean="0">
                <a:cs typeface="B Nazanin" pitchFamily="2" charset="-78"/>
              </a:rPr>
              <a:t>توليد</a:t>
            </a:r>
            <a:r>
              <a:rPr lang="fa-IR" altLang="en-US" sz="2400" dirty="0" smtClean="0">
                <a:cs typeface="B Nazanin" pitchFamily="2" charset="-78"/>
              </a:rPr>
              <a:t> </a:t>
            </a:r>
            <a:r>
              <a:rPr lang="fa-IR" altLang="en-US" sz="2400" dirty="0" err="1" smtClean="0">
                <a:cs typeface="B Nazanin" pitchFamily="2" charset="-78"/>
              </a:rPr>
              <a:t>شير</a:t>
            </a:r>
            <a:r>
              <a:rPr lang="fa-IR" altLang="en-US" sz="2400" dirty="0" smtClean="0">
                <a:cs typeface="B Nazanin" pitchFamily="2" charset="-78"/>
              </a:rPr>
              <a:t> در مادران نوزاد نارس</a:t>
            </a:r>
          </a:p>
          <a:p>
            <a:pPr algn="r" rtl="1"/>
            <a:r>
              <a:rPr lang="fa-IR" altLang="en-US" sz="2800" dirty="0" err="1" smtClean="0">
                <a:cs typeface="B Nazanin" pitchFamily="2" charset="-78"/>
              </a:rPr>
              <a:t>تاثير</a:t>
            </a:r>
            <a:r>
              <a:rPr lang="fa-IR" altLang="en-US" sz="2800" dirty="0" smtClean="0">
                <a:cs typeface="B Nazanin" pitchFamily="2" charset="-78"/>
              </a:rPr>
              <a:t> مثبت شروع </a:t>
            </a:r>
            <a:r>
              <a:rPr lang="fa-IR" altLang="en-US" sz="2800" dirty="0" err="1" smtClean="0">
                <a:cs typeface="B Nazanin" pitchFamily="2" charset="-78"/>
              </a:rPr>
              <a:t>شيردوشي</a:t>
            </a:r>
            <a:r>
              <a:rPr lang="fa-IR" altLang="en-US" sz="2800" dirty="0" smtClean="0">
                <a:cs typeface="B Nazanin" pitchFamily="2" charset="-78"/>
              </a:rPr>
              <a:t>  با پمپ </a:t>
            </a:r>
            <a:r>
              <a:rPr lang="fa-IR" altLang="en-US" sz="2800" dirty="0" err="1" smtClean="0">
                <a:cs typeface="B Nazanin" pitchFamily="2" charset="-78"/>
              </a:rPr>
              <a:t>الکتريکي</a:t>
            </a:r>
            <a:r>
              <a:rPr lang="fa-IR" altLang="en-US" sz="2800" dirty="0" smtClean="0">
                <a:cs typeface="B Nazanin" pitchFamily="2" charset="-78"/>
              </a:rPr>
              <a:t> بعد از تولد در حجم </a:t>
            </a:r>
            <a:r>
              <a:rPr lang="fa-IR" altLang="en-US" sz="2800" dirty="0" err="1" smtClean="0">
                <a:cs typeface="B Nazanin" pitchFamily="2" charset="-78"/>
              </a:rPr>
              <a:t>شير</a:t>
            </a:r>
            <a:endParaRPr lang="fa-IR" altLang="en-US" sz="2800" dirty="0" smtClean="0">
              <a:cs typeface="B Nazanin" pitchFamily="2" charset="-78"/>
            </a:endParaRPr>
          </a:p>
          <a:p>
            <a:pPr algn="r" rtl="1"/>
            <a:r>
              <a:rPr lang="fa-IR" altLang="en-US" sz="2800" dirty="0" smtClean="0">
                <a:cs typeface="B Nazanin" pitchFamily="2" charset="-78"/>
              </a:rPr>
              <a:t>ضرورت کوتاه نمودن زمان </a:t>
            </a:r>
            <a:r>
              <a:rPr lang="fa-IR" altLang="en-US" sz="2800" dirty="0" err="1" smtClean="0">
                <a:cs typeface="B Nazanin" pitchFamily="2" charset="-78"/>
              </a:rPr>
              <a:t>بين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زايمان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وشروع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شير</a:t>
            </a:r>
            <a:r>
              <a:rPr lang="fa-IR" altLang="en-US" sz="2800" dirty="0" smtClean="0">
                <a:cs typeface="B Nazanin" pitchFamily="2" charset="-78"/>
              </a:rPr>
              <a:t> </a:t>
            </a:r>
            <a:r>
              <a:rPr lang="fa-IR" altLang="en-US" sz="2800" dirty="0" err="1" smtClean="0">
                <a:cs typeface="B Nazanin" pitchFamily="2" charset="-78"/>
              </a:rPr>
              <a:t>دوشي</a:t>
            </a:r>
            <a:endParaRPr lang="en-US" altLang="en-US" sz="2800" dirty="0" smtClean="0"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70485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6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73051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1701800"/>
            <a:ext cx="7772400" cy="4241800"/>
          </a:xfrm>
        </p:spPr>
        <p:txBody>
          <a:bodyPr/>
          <a:lstStyle/>
          <a:p>
            <a:pPr algn="r" rtl="1"/>
            <a:r>
              <a:rPr lang="fa-IR" altLang="en-US" sz="3200" dirty="0" smtClean="0">
                <a:cs typeface="B Nazanin" pitchFamily="2" charset="-78"/>
              </a:rPr>
              <a:t>در </a:t>
            </a:r>
            <a:r>
              <a:rPr lang="fa-IR" altLang="en-US" sz="3200" dirty="0" err="1" smtClean="0">
                <a:cs typeface="B Nazanin" pitchFamily="2" charset="-78"/>
              </a:rPr>
              <a:t>نظرگرفتن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b="1" u="sng" dirty="0" smtClean="0">
                <a:cs typeface="B Nazanin" pitchFamily="2" charset="-78"/>
              </a:rPr>
              <a:t>طول زمان هر نوبت </a:t>
            </a:r>
            <a:r>
              <a:rPr lang="fa-IR" altLang="en-US" sz="3200" dirty="0" err="1" smtClean="0">
                <a:cs typeface="B Nazanin" pitchFamily="2" charset="-78"/>
              </a:rPr>
              <a:t>شيردوشي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b="1" u="sng" dirty="0" err="1" smtClean="0">
                <a:cs typeface="B Nazanin" pitchFamily="2" charset="-78"/>
              </a:rPr>
              <a:t>وفواصل</a:t>
            </a:r>
            <a:r>
              <a:rPr lang="fa-IR" altLang="en-US" sz="3200" b="1" u="sng" dirty="0" smtClean="0">
                <a:cs typeface="B Nazanin" pitchFamily="2" charset="-78"/>
              </a:rPr>
              <a:t> </a:t>
            </a:r>
            <a:r>
              <a:rPr lang="fa-IR" altLang="en-US" sz="3200" b="1" u="sng" dirty="0" err="1" smtClean="0">
                <a:cs typeface="B Nazanin" pitchFamily="2" charset="-78"/>
              </a:rPr>
              <a:t>زماني</a:t>
            </a:r>
            <a:r>
              <a:rPr lang="fa-IR" altLang="en-US" sz="3200" b="1" u="sng" dirty="0" smtClean="0">
                <a:cs typeface="B Nazanin" pitchFamily="2" charset="-78"/>
              </a:rPr>
              <a:t> </a:t>
            </a:r>
            <a:r>
              <a:rPr lang="fa-IR" altLang="en-US" sz="3200" b="1" u="sng" dirty="0" err="1" smtClean="0">
                <a:cs typeface="B Nazanin" pitchFamily="2" charset="-78"/>
              </a:rPr>
              <a:t>بين</a:t>
            </a:r>
            <a:r>
              <a:rPr lang="fa-IR" altLang="en-US" sz="3200" b="1" u="sng" dirty="0" smtClean="0">
                <a:cs typeface="B Nazanin" pitchFamily="2" charset="-78"/>
              </a:rPr>
              <a:t> دو نوبت </a:t>
            </a:r>
            <a:r>
              <a:rPr lang="fa-IR" altLang="en-US" sz="3200" dirty="0" err="1" smtClean="0">
                <a:cs typeface="B Nazanin" pitchFamily="2" charset="-78"/>
              </a:rPr>
              <a:t>شير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دوشي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b="1" u="sng" dirty="0" smtClean="0">
                <a:cs typeface="B Nazanin" pitchFamily="2" charset="-78"/>
              </a:rPr>
              <a:t>در </a:t>
            </a:r>
            <a:r>
              <a:rPr lang="fa-IR" altLang="en-US" sz="3200" b="1" u="sng" dirty="0" err="1" smtClean="0">
                <a:cs typeface="B Nazanin" pitchFamily="2" charset="-78"/>
              </a:rPr>
              <a:t>هرمادر</a:t>
            </a:r>
            <a:r>
              <a:rPr lang="fa-IR" altLang="en-US" sz="3200" b="1" u="sng" dirty="0" smtClean="0">
                <a:cs typeface="B Nazanin" pitchFamily="2" charset="-78"/>
              </a:rPr>
              <a:t> </a:t>
            </a:r>
            <a:r>
              <a:rPr lang="fa-IR" altLang="en-US" sz="3200" b="1" u="sng" dirty="0" err="1" smtClean="0">
                <a:cs typeface="B Nazanin" pitchFamily="2" charset="-78"/>
              </a:rPr>
              <a:t>بطورجداگانه</a:t>
            </a:r>
            <a:r>
              <a:rPr lang="fa-IR" altLang="en-US" sz="3200" b="1" u="sng" dirty="0" smtClean="0">
                <a:cs typeface="B Nazanin" pitchFamily="2" charset="-78"/>
              </a:rPr>
              <a:t> </a:t>
            </a:r>
            <a:r>
              <a:rPr lang="fa-IR" altLang="en-US" sz="3200" dirty="0" smtClean="0">
                <a:cs typeface="B Nazanin" pitchFamily="2" charset="-78"/>
              </a:rPr>
              <a:t>به منظور به حد اکثر رساندن </a:t>
            </a:r>
            <a:r>
              <a:rPr lang="fa-IR" altLang="en-US" sz="3200" dirty="0" err="1" smtClean="0">
                <a:cs typeface="B Nazanin" pitchFamily="2" charset="-78"/>
              </a:rPr>
              <a:t>توليد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شير</a:t>
            </a:r>
            <a:r>
              <a:rPr lang="fa-IR" altLang="en-US" sz="3200" dirty="0" smtClean="0">
                <a:cs typeface="B Nazanin" pitchFamily="2" charset="-78"/>
              </a:rPr>
              <a:t> و به حداقل رساندن </a:t>
            </a:r>
            <a:r>
              <a:rPr lang="fa-IR" altLang="en-US" sz="3200" dirty="0" err="1" smtClean="0">
                <a:cs typeface="B Nazanin" pitchFamily="2" charset="-78"/>
              </a:rPr>
              <a:t>دقايق</a:t>
            </a:r>
            <a:r>
              <a:rPr lang="fa-IR" altLang="en-US" sz="3200" dirty="0" smtClean="0">
                <a:cs typeface="B Nazanin" pitchFamily="2" charset="-78"/>
              </a:rPr>
              <a:t> </a:t>
            </a:r>
            <a:r>
              <a:rPr lang="fa-IR" altLang="en-US" sz="3200" dirty="0" err="1" smtClean="0">
                <a:cs typeface="B Nazanin" pitchFamily="2" charset="-78"/>
              </a:rPr>
              <a:t>شيردوشي</a:t>
            </a:r>
            <a:r>
              <a:rPr lang="fa-IR" altLang="en-US" sz="3200" dirty="0" smtClean="0">
                <a:cs typeface="B Nazanin" pitchFamily="2" charset="-78"/>
              </a:rPr>
              <a:t> روزانه</a:t>
            </a:r>
            <a:endParaRPr lang="en-US" altLang="en-US" sz="3200" dirty="0" smtClean="0">
              <a:cs typeface="B Nazanin" pitchFamily="2" charset="-78"/>
            </a:endParaRPr>
          </a:p>
          <a:p>
            <a:pPr algn="r" rtl="1"/>
            <a:r>
              <a:rPr lang="fa-IR" altLang="en-US" sz="3200" dirty="0" smtClean="0">
                <a:cs typeface="B Nazanin" pitchFamily="2" charset="-78"/>
              </a:rPr>
              <a:t>نیاز به حداقل روزانه 350سی سی شیر دوشیده شده و ایده آل 1000-750 سی سی درطی 2 هفته اول</a:t>
            </a:r>
          </a:p>
          <a:p>
            <a:pPr algn="r" rtl="1"/>
            <a:r>
              <a:rPr lang="fa-IR" altLang="en-US" sz="3200" b="1" u="sng" dirty="0" err="1" smtClean="0">
                <a:cs typeface="B Nazanin" pitchFamily="2" charset="-78"/>
              </a:rPr>
              <a:t>نياز</a:t>
            </a:r>
            <a:r>
              <a:rPr lang="fa-IR" altLang="en-US" sz="3200" b="1" u="sng" dirty="0" smtClean="0">
                <a:cs typeface="B Nazanin" pitchFamily="2" charset="-78"/>
              </a:rPr>
              <a:t> به دوشیدن شیر برای چند هفته تا حتی چند ماه</a:t>
            </a:r>
          </a:p>
          <a:p>
            <a:pPr algn="r" rtl="1"/>
            <a:endParaRPr lang="en-US" altLang="en-US" sz="32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02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3333</Words>
  <Application>Microsoft Office PowerPoint</Application>
  <PresentationFormat>On-screen Show (4:3)</PresentationFormat>
  <Paragraphs>298</Paragraphs>
  <Slides>38</Slides>
  <Notes>27</Notes>
  <HiddenSlides>3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  <vt:variant>
        <vt:lpstr>Custom Shows</vt:lpstr>
      </vt:variant>
      <vt:variant>
        <vt:i4>28</vt:i4>
      </vt:variant>
    </vt:vector>
  </HeadingPairs>
  <TitlesOfParts>
    <vt:vector size="79" baseType="lpstr">
      <vt:lpstr>Arial</vt:lpstr>
      <vt:lpstr>B Nazanin</vt:lpstr>
      <vt:lpstr>B Traffic</vt:lpstr>
      <vt:lpstr>B Yagut</vt:lpstr>
      <vt:lpstr>B Zar</vt:lpstr>
      <vt:lpstr>Calibri</vt:lpstr>
      <vt:lpstr>Lucida Sans Unicode</vt:lpstr>
      <vt:lpstr>Times New Roman</vt:lpstr>
      <vt:lpstr>Verdana</vt:lpstr>
      <vt:lpstr>Wingdings 2</vt:lpstr>
      <vt:lpstr>Wingdings 3</vt:lpstr>
      <vt:lpstr>فرمت اسلايد</vt:lpstr>
      <vt:lpstr>1_فرمت اسلايد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راهنمای دوشیدن شیر با دست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fcdc</vt:lpstr>
      <vt:lpstr>chest</vt:lpstr>
      <vt:lpstr>دوقلو</vt:lpstr>
      <vt:lpstr>clostrum</vt:lpstr>
      <vt:lpstr>موانع</vt:lpstr>
      <vt:lpstr>age</vt:lpstr>
      <vt:lpstr>plan</vt:lpstr>
      <vt:lpstr>گود لچ</vt:lpstr>
      <vt:lpstr>kmc</vt:lpstr>
      <vt:lpstr>kenare takht</vt:lpstr>
      <vt:lpstr>Custom Show 1</vt:lpstr>
      <vt:lpstr>hop</vt:lpstr>
      <vt:lpstr>nnspic</vt:lpstr>
      <vt:lpstr>مکیدن غیر تغذ</vt:lpstr>
      <vt:lpstr>پستانک</vt:lpstr>
      <vt:lpstr>bottle</vt:lpstr>
      <vt:lpstr>paci</vt:lpstr>
      <vt:lpstr>1</vt:lpstr>
      <vt:lpstr>2</vt:lpstr>
      <vt:lpstr>3</vt:lpstr>
      <vt:lpstr>readiness</vt:lpstr>
      <vt:lpstr>4</vt:lpstr>
      <vt:lpstr>hide 4</vt:lpstr>
      <vt:lpstr>ئ1</vt:lpstr>
      <vt:lpstr>nasalc  tub</vt:lpstr>
      <vt:lpstr>fsc</vt:lpstr>
      <vt:lpstr>کنار نوزاد</vt:lpstr>
      <vt:lpstr>بوق دوچرخه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Dr Ravari</cp:lastModifiedBy>
  <cp:revision>257</cp:revision>
  <dcterms:created xsi:type="dcterms:W3CDTF">2006-08-16T00:00:00Z</dcterms:created>
  <dcterms:modified xsi:type="dcterms:W3CDTF">2019-01-27T10:17:47Z</dcterms:modified>
</cp:coreProperties>
</file>